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  <p:sldMasterId id="2147483672" r:id="rId4"/>
  </p:sldMasterIdLst>
  <p:notesMasterIdLst>
    <p:notesMasterId r:id="rId7"/>
  </p:notesMasterIdLst>
  <p:sldIdLst>
    <p:sldId id="377" r:id="rId5"/>
    <p:sldId id="266" r:id="rId6"/>
    <p:sldId id="465" r:id="rId8"/>
    <p:sldId id="378" r:id="rId9"/>
    <p:sldId id="280" r:id="rId10"/>
    <p:sldId id="267" r:id="rId11"/>
    <p:sldId id="379" r:id="rId12"/>
    <p:sldId id="380" r:id="rId13"/>
    <p:sldId id="283" r:id="rId14"/>
    <p:sldId id="381" r:id="rId15"/>
    <p:sldId id="305" r:id="rId16"/>
    <p:sldId id="382" r:id="rId17"/>
    <p:sldId id="383" r:id="rId18"/>
    <p:sldId id="386" r:id="rId19"/>
    <p:sldId id="387" r:id="rId20"/>
    <p:sldId id="388" r:id="rId21"/>
    <p:sldId id="384" r:id="rId22"/>
    <p:sldId id="390" r:id="rId23"/>
    <p:sldId id="391" r:id="rId24"/>
    <p:sldId id="392" r:id="rId25"/>
    <p:sldId id="393" r:id="rId26"/>
    <p:sldId id="394" r:id="rId27"/>
    <p:sldId id="395" r:id="rId28"/>
    <p:sldId id="424" r:id="rId29"/>
    <p:sldId id="425" r:id="rId30"/>
    <p:sldId id="426" r:id="rId31"/>
    <p:sldId id="427" r:id="rId32"/>
    <p:sldId id="428" r:id="rId33"/>
    <p:sldId id="429" r:id="rId34"/>
    <p:sldId id="430" r:id="rId35"/>
    <p:sldId id="456" r:id="rId36"/>
    <p:sldId id="457" r:id="rId37"/>
    <p:sldId id="458" r:id="rId38"/>
    <p:sldId id="459" r:id="rId39"/>
    <p:sldId id="460" r:id="rId40"/>
    <p:sldId id="461" r:id="rId41"/>
    <p:sldId id="462" r:id="rId42"/>
    <p:sldId id="362" r:id="rId43"/>
    <p:sldId id="308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AECEDB-97B9-459C-A382-C7513B9946E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49D796A5-6D71-4135-A74D-6066142AF17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1.</a:t>
          </a:r>
          <a:r>
            <a:rPr lang="zh-CN" altLang="en-US"/>
            <a:t>发展幼儿的社会性</a:t>
          </a:r>
          <a:r>
            <a:rPr lang="zh-CN" altLang="en-US"/>
            <a:t/>
          </a:r>
          <a:endParaRPr lang="zh-CN" altLang="en-US"/>
        </a:p>
      </dgm:t>
    </dgm:pt>
    <dgm:pt modelId="{0588D79C-D327-48CD-AD7F-3019BA4B808D}" cxnId="{E926C570-05F0-48B0-A113-3A5D28A9AADD}" type="parTrans">
      <dgm:prSet/>
      <dgm:spPr/>
      <dgm:t>
        <a:bodyPr/>
        <a:p>
          <a:endParaRPr lang="zh-CN" altLang="en-US"/>
        </a:p>
      </dgm:t>
    </dgm:pt>
    <dgm:pt modelId="{069C7050-88EB-495E-9F09-EB5E3BAC948F}" cxnId="{E926C570-05F0-48B0-A113-3A5D28A9AADD}" type="sibTrans">
      <dgm:prSet/>
      <dgm:spPr/>
      <dgm:t>
        <a:bodyPr/>
        <a:p>
          <a:endParaRPr lang="zh-CN" altLang="en-US"/>
        </a:p>
      </dgm:t>
    </dgm:pt>
    <dgm:pt modelId="{5618F486-258F-471D-ADD1-C0B9BDB9929B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/>
            <a:t>爱祖国、爱家乡、爱集体、爱护公物等</a:t>
          </a:r>
          <a:r>
            <a:rPr lang="zh-CN" altLang="en-US"/>
            <a:t/>
          </a:r>
          <a:endParaRPr lang="zh-CN" altLang="en-US"/>
        </a:p>
      </dgm:t>
    </dgm:pt>
    <dgm:pt modelId="{C2B9CF0E-122F-457C-BC42-58873FE78D4E}" cxnId="{F47F0F18-BE04-4635-9AFA-FA8666C83577}" type="parTrans">
      <dgm:prSet/>
      <dgm:spPr/>
      <dgm:t>
        <a:bodyPr/>
        <a:p>
          <a:endParaRPr lang="zh-CN" altLang="en-US"/>
        </a:p>
      </dgm:t>
    </dgm:pt>
    <dgm:pt modelId="{39189084-72FD-4257-BB51-595C26129668}" cxnId="{F47F0F18-BE04-4635-9AFA-FA8666C83577}" type="sibTrans">
      <dgm:prSet/>
      <dgm:spPr/>
      <dgm:t>
        <a:bodyPr/>
        <a:p>
          <a:endParaRPr lang="zh-CN" altLang="en-US"/>
        </a:p>
      </dgm:t>
    </dgm:pt>
    <dgm:pt modelId="{ADA5AD25-3BC2-4E43-8A35-6AA42204E0F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2.</a:t>
          </a:r>
          <a:r>
            <a:rPr lang="zh-CN" altLang="en-US"/>
            <a:t>发展幼儿的个性</a:t>
          </a:r>
          <a:r>
            <a:rPr lang="zh-CN" altLang="en-US"/>
            <a:t/>
          </a:r>
          <a:endParaRPr lang="zh-CN" altLang="en-US"/>
        </a:p>
      </dgm:t>
    </dgm:pt>
    <dgm:pt modelId="{79C8FE9E-B1A2-429E-AD49-52CD37207E80}" cxnId="{FCD42920-D4B7-47A7-ABCF-07A3EB3831BC}" type="parTrans">
      <dgm:prSet/>
      <dgm:spPr/>
      <dgm:t>
        <a:bodyPr/>
        <a:p>
          <a:endParaRPr lang="zh-CN" altLang="en-US"/>
        </a:p>
      </dgm:t>
    </dgm:pt>
    <dgm:pt modelId="{515896BF-1DB2-4936-A3D4-AA39D53C21BD}" cxnId="{FCD42920-D4B7-47A7-ABCF-07A3EB3831BC}" type="sibTrans">
      <dgm:prSet/>
      <dgm:spPr/>
      <dgm:t>
        <a:bodyPr/>
        <a:p>
          <a:endParaRPr lang="zh-CN" altLang="en-US"/>
        </a:p>
      </dgm:t>
    </dgm:pt>
    <dgm:pt modelId="{4169930F-5254-4ACB-91D0-FFB642E30E00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zh-CN" altLang="en-US"/>
            <a:t>诚实、自信、友爱、勇敢、勤学、好问等</a:t>
          </a:r>
          <a:endParaRPr lang="zh-CN" altLang="en-US"/>
        </a:p>
      </dgm:t>
    </dgm:pt>
    <dgm:pt modelId="{BE7C80D8-6997-4B9A-A1AD-A1C5B4B3265A}" cxnId="{4C4055D7-57D9-4B15-B199-40B5AC1C71A8}" type="parTrans">
      <dgm:prSet/>
      <dgm:spPr/>
      <dgm:t>
        <a:bodyPr/>
        <a:p>
          <a:endParaRPr lang="zh-CN" altLang="en-US"/>
        </a:p>
      </dgm:t>
    </dgm:pt>
    <dgm:pt modelId="{3FE86934-2540-468C-9B62-AE2918C65515}" cxnId="{4C4055D7-57D9-4B15-B199-40B5AC1C71A8}" type="sibTrans">
      <dgm:prSet/>
      <dgm:spPr/>
      <dgm:t>
        <a:bodyPr/>
        <a:p>
          <a:endParaRPr lang="zh-CN" altLang="en-US"/>
        </a:p>
      </dgm:t>
    </dgm:pt>
    <dgm:pt modelId="{A7F9457A-77AE-40C5-ACD6-D05C90196DBC}" type="pres">
      <dgm:prSet presAssocID="{19AECEDB-97B9-459C-A382-C7513B9946EB}" presName="linear" presStyleCnt="0">
        <dgm:presLayoutVars>
          <dgm:animLvl val="lvl"/>
          <dgm:resizeHandles val="exact"/>
        </dgm:presLayoutVars>
      </dgm:prSet>
      <dgm:spPr/>
    </dgm:pt>
    <dgm:pt modelId="{EEC92631-438E-4889-A2D9-01FE2CDC88D6}" type="pres">
      <dgm:prSet presAssocID="{49D796A5-6D71-4135-A74D-6066142AF17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0A928AFD-C21C-4579-AB4A-38CEB4BDF82D}" type="pres">
      <dgm:prSet presAssocID="{49D796A5-6D71-4135-A74D-6066142AF174}" presName="childText" presStyleLbl="revTx" presStyleIdx="0" presStyleCnt="2">
        <dgm:presLayoutVars>
          <dgm:bulletEnabled val="1"/>
        </dgm:presLayoutVars>
      </dgm:prSet>
      <dgm:spPr/>
    </dgm:pt>
    <dgm:pt modelId="{66C12D09-2C23-48C2-8818-E713E46EB78F}" type="pres">
      <dgm:prSet presAssocID="{ADA5AD25-3BC2-4E43-8A35-6AA42204E0F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8D229C2A-B173-4AE4-BFD6-2ABD7F4D4C6E}" type="pres">
      <dgm:prSet presAssocID="{ADA5AD25-3BC2-4E43-8A35-6AA42204E0F6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E926C570-05F0-48B0-A113-3A5D28A9AADD}" srcId="{19AECEDB-97B9-459C-A382-C7513B9946EB}" destId="{49D796A5-6D71-4135-A74D-6066142AF174}" srcOrd="0" destOrd="0" parTransId="{0588D79C-D327-48CD-AD7F-3019BA4B808D}" sibTransId="{069C7050-88EB-495E-9F09-EB5E3BAC948F}"/>
    <dgm:cxn modelId="{F47F0F18-BE04-4635-9AFA-FA8666C83577}" srcId="{49D796A5-6D71-4135-A74D-6066142AF174}" destId="{5618F486-258F-471D-ADD1-C0B9BDB9929B}" srcOrd="0" destOrd="0" parTransId="{C2B9CF0E-122F-457C-BC42-58873FE78D4E}" sibTransId="{39189084-72FD-4257-BB51-595C26129668}"/>
    <dgm:cxn modelId="{FCD42920-D4B7-47A7-ABCF-07A3EB3831BC}" srcId="{19AECEDB-97B9-459C-A382-C7513B9946EB}" destId="{ADA5AD25-3BC2-4E43-8A35-6AA42204E0F6}" srcOrd="1" destOrd="0" parTransId="{79C8FE9E-B1A2-429E-AD49-52CD37207E80}" sibTransId="{515896BF-1DB2-4936-A3D4-AA39D53C21BD}"/>
    <dgm:cxn modelId="{4C4055D7-57D9-4B15-B199-40B5AC1C71A8}" srcId="{ADA5AD25-3BC2-4E43-8A35-6AA42204E0F6}" destId="{4169930F-5254-4ACB-91D0-FFB642E30E00}" srcOrd="0" destOrd="1" parTransId="{BE7C80D8-6997-4B9A-A1AD-A1C5B4B3265A}" sibTransId="{3FE86934-2540-468C-9B62-AE2918C65515}"/>
    <dgm:cxn modelId="{3E3C2B0C-4EBC-4FB5-AD54-F958A9BA09C2}" type="presOf" srcId="{19AECEDB-97B9-459C-A382-C7513B9946EB}" destId="{A7F9457A-77AE-40C5-ACD6-D05C90196DBC}" srcOrd="0" destOrd="0" presId="urn:microsoft.com/office/officeart/2005/8/layout/vList2"/>
    <dgm:cxn modelId="{6A385996-E79C-484E-9B77-4CF8E35442B8}" type="presParOf" srcId="{A7F9457A-77AE-40C5-ACD6-D05C90196DBC}" destId="{EEC92631-438E-4889-A2D9-01FE2CDC88D6}" srcOrd="0" destOrd="0" presId="urn:microsoft.com/office/officeart/2005/8/layout/vList2"/>
    <dgm:cxn modelId="{D11C4B0B-4072-4B63-B5DB-42109B6E2042}" type="presOf" srcId="{49D796A5-6D71-4135-A74D-6066142AF174}" destId="{EEC92631-438E-4889-A2D9-01FE2CDC88D6}" srcOrd="0" destOrd="0" presId="urn:microsoft.com/office/officeart/2005/8/layout/vList2"/>
    <dgm:cxn modelId="{27FB0D59-98D5-45A5-9A5E-3330A7E99E33}" type="presParOf" srcId="{A7F9457A-77AE-40C5-ACD6-D05C90196DBC}" destId="{0A928AFD-C21C-4579-AB4A-38CEB4BDF82D}" srcOrd="1" destOrd="0" presId="urn:microsoft.com/office/officeart/2005/8/layout/vList2"/>
    <dgm:cxn modelId="{D03A008B-D1C5-4D76-BF80-3AC7D3139AA7}" type="presOf" srcId="{5618F486-258F-471D-ADD1-C0B9BDB9929B}" destId="{0A928AFD-C21C-4579-AB4A-38CEB4BDF82D}" srcOrd="0" destOrd="0" presId="urn:microsoft.com/office/officeart/2005/8/layout/vList2"/>
    <dgm:cxn modelId="{F4047B41-4455-4541-B932-7B01CDC98E3E}" type="presParOf" srcId="{A7F9457A-77AE-40C5-ACD6-D05C90196DBC}" destId="{66C12D09-2C23-48C2-8818-E713E46EB78F}" srcOrd="2" destOrd="0" presId="urn:microsoft.com/office/officeart/2005/8/layout/vList2"/>
    <dgm:cxn modelId="{BCAE5D65-A52E-4F9A-9F17-11710642416E}" type="presOf" srcId="{ADA5AD25-3BC2-4E43-8A35-6AA42204E0F6}" destId="{66C12D09-2C23-48C2-8818-E713E46EB78F}" srcOrd="0" destOrd="0" presId="urn:microsoft.com/office/officeart/2005/8/layout/vList2"/>
    <dgm:cxn modelId="{91E48ABD-2CFD-4C96-86C3-808EF27CFAF2}" type="presParOf" srcId="{A7F9457A-77AE-40C5-ACD6-D05C90196DBC}" destId="{8D229C2A-B173-4AE4-BFD6-2ABD7F4D4C6E}" srcOrd="3" destOrd="0" presId="urn:microsoft.com/office/officeart/2005/8/layout/vList2"/>
    <dgm:cxn modelId="{DEEED832-4B45-45C3-9E49-4F79E33847E6}" type="presOf" srcId="{4169930F-5254-4ACB-91D0-FFB642E30E00}" destId="{8D229C2A-B173-4AE4-BFD6-2ABD7F4D4C6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B9A8F0-FD03-4A42-B399-DD1847CF3B9C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6BD16D8A-5653-4713-A20F-D0BDA852D54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审美情感</a:t>
          </a:r>
          <a:endParaRPr lang="zh-CN" altLang="en-US"/>
        </a:p>
      </dgm:t>
    </dgm:pt>
    <dgm:pt modelId="{BA930810-751F-4A79-8FB0-11E4409DC6E9}" cxnId="{8119547F-1129-4779-A688-851C7AA88E85}" type="parTrans">
      <dgm:prSet/>
      <dgm:spPr/>
      <dgm:t>
        <a:bodyPr/>
        <a:p>
          <a:endParaRPr lang="zh-CN" altLang="en-US"/>
        </a:p>
      </dgm:t>
    </dgm:pt>
    <dgm:pt modelId="{C8BA2AF4-FE08-4CC9-B85D-A33B6D14188C}" cxnId="{8119547F-1129-4779-A688-851C7AA88E85}" type="sibTrans">
      <dgm:prSet/>
      <dgm:spPr/>
      <dgm:t>
        <a:bodyPr/>
        <a:p>
          <a:endParaRPr lang="zh-CN" altLang="en-US"/>
        </a:p>
      </dgm:t>
    </dgm:pt>
    <dgm:pt modelId="{1FCF0387-0431-424F-8912-B70996C7CAD2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审美感知</a:t>
          </a:r>
          <a:r>
            <a:rPr lang="zh-CN" altLang="en-US"/>
            <a:t/>
          </a:r>
          <a:endParaRPr lang="zh-CN" altLang="en-US"/>
        </a:p>
      </dgm:t>
    </dgm:pt>
    <dgm:pt modelId="{21A66327-93DC-4FD4-AE8A-8F24FCE05CDE}" cxnId="{67C1C3DD-A139-4ACC-BE5A-F18C3F055341}" type="parTrans">
      <dgm:prSet/>
      <dgm:spPr/>
      <dgm:t>
        <a:bodyPr/>
        <a:p>
          <a:endParaRPr lang="zh-CN" altLang="en-US"/>
        </a:p>
      </dgm:t>
    </dgm:pt>
    <dgm:pt modelId="{1ACD84AE-35B3-4501-8CB5-7896D190196E}" cxnId="{67C1C3DD-A139-4ACC-BE5A-F18C3F055341}" type="sibTrans">
      <dgm:prSet/>
      <dgm:spPr/>
      <dgm:t>
        <a:bodyPr/>
        <a:p>
          <a:endParaRPr lang="zh-CN" altLang="en-US"/>
        </a:p>
      </dgm:t>
    </dgm:pt>
    <dgm:pt modelId="{FE0953B8-219F-448F-96B3-4A0C1E3EC45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审美想象力、创造力</a:t>
          </a:r>
          <a:r>
            <a:rPr lang="zh-CN" altLang="en-US"/>
            <a:t/>
          </a:r>
          <a:endParaRPr lang="zh-CN" altLang="en-US"/>
        </a:p>
      </dgm:t>
    </dgm:pt>
    <dgm:pt modelId="{5707F94D-B8B5-466C-96D1-E1A9A5D090C9}" cxnId="{262F46D8-47DB-4C94-9192-DCF832EB9976}" type="parTrans">
      <dgm:prSet/>
      <dgm:spPr/>
      <dgm:t>
        <a:bodyPr/>
        <a:p>
          <a:endParaRPr lang="zh-CN" altLang="en-US"/>
        </a:p>
      </dgm:t>
    </dgm:pt>
    <dgm:pt modelId="{6CF96CC3-3A72-4D0C-9B21-8FD30484CA44}" cxnId="{262F46D8-47DB-4C94-9192-DCF832EB9976}" type="sibTrans">
      <dgm:prSet/>
      <dgm:spPr/>
      <dgm:t>
        <a:bodyPr/>
        <a:p>
          <a:endParaRPr lang="zh-CN" altLang="en-US"/>
        </a:p>
      </dgm:t>
    </dgm:pt>
    <dgm:pt modelId="{26682B4D-98F1-4918-8BA4-E9BACFF69973}" type="pres">
      <dgm:prSet presAssocID="{16B9A8F0-FD03-4A42-B399-DD1847CF3B9C}" presName="rootnode" presStyleCnt="0">
        <dgm:presLayoutVars>
          <dgm:chMax/>
          <dgm:chPref/>
          <dgm:dir/>
          <dgm:animLvl val="lvl"/>
        </dgm:presLayoutVars>
      </dgm:prSet>
      <dgm:spPr/>
    </dgm:pt>
    <dgm:pt modelId="{9515C203-8BD5-407E-8585-653A8CA012A0}" type="pres">
      <dgm:prSet presAssocID="{6BD16D8A-5653-4713-A20F-D0BDA852D54F}" presName="composite" presStyleCnt="0"/>
      <dgm:spPr/>
    </dgm:pt>
    <dgm:pt modelId="{E45BFA90-D338-4867-B192-9BF5C62A40B7}" type="pres">
      <dgm:prSet presAssocID="{6BD16D8A-5653-4713-A20F-D0BDA852D54F}" presName="LShape" presStyleLbl="alignNode1" presStyleIdx="0" presStyleCnt="5"/>
      <dgm:spPr/>
    </dgm:pt>
    <dgm:pt modelId="{84F24978-831E-41A8-A919-9DF3159D95B3}" type="pres">
      <dgm:prSet presAssocID="{6BD16D8A-5653-4713-A20F-D0BDA852D54F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61A5B80A-01D5-4349-A5BB-33A20E744C6C}" type="pres">
      <dgm:prSet presAssocID="{6BD16D8A-5653-4713-A20F-D0BDA852D54F}" presName="Triangle" presStyleLbl="alignNode1" presStyleIdx="1" presStyleCnt="5"/>
      <dgm:spPr/>
    </dgm:pt>
    <dgm:pt modelId="{FFE52942-E586-4843-BD0B-117C9B932463}" type="pres">
      <dgm:prSet presAssocID="{C8BA2AF4-FE08-4CC9-B85D-A33B6D14188C}" presName="sibTrans" presStyleCnt="0"/>
      <dgm:spPr/>
    </dgm:pt>
    <dgm:pt modelId="{082D2D2D-6BC2-4A1D-90D7-527C7BFBB016}" type="pres">
      <dgm:prSet presAssocID="{C8BA2AF4-FE08-4CC9-B85D-A33B6D14188C}" presName="space" presStyleCnt="0"/>
      <dgm:spPr/>
    </dgm:pt>
    <dgm:pt modelId="{CD2B0587-425B-4323-83E6-BADEF0A365FB}" type="pres">
      <dgm:prSet presAssocID="{1FCF0387-0431-424F-8912-B70996C7CAD2}" presName="composite" presStyleCnt="0"/>
      <dgm:spPr/>
    </dgm:pt>
    <dgm:pt modelId="{D804A231-4617-491C-9766-3FC53C39479E}" type="pres">
      <dgm:prSet presAssocID="{1FCF0387-0431-424F-8912-B70996C7CAD2}" presName="LShape" presStyleLbl="alignNode1" presStyleIdx="2" presStyleCnt="5"/>
      <dgm:spPr/>
    </dgm:pt>
    <dgm:pt modelId="{BC31EB00-2A90-4CCF-B82C-4A7025E8535A}" type="pres">
      <dgm:prSet presAssocID="{1FCF0387-0431-424F-8912-B70996C7CAD2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19850C3-35E4-43A9-841E-37DE8E695D93}" type="pres">
      <dgm:prSet presAssocID="{1FCF0387-0431-424F-8912-B70996C7CAD2}" presName="Triangle" presStyleLbl="alignNode1" presStyleIdx="3" presStyleCnt="5"/>
      <dgm:spPr/>
    </dgm:pt>
    <dgm:pt modelId="{814AEBBB-BEC6-4360-9A83-36178B73197B}" type="pres">
      <dgm:prSet presAssocID="{1ACD84AE-35B3-4501-8CB5-7896D190196E}" presName="sibTrans" presStyleCnt="0"/>
      <dgm:spPr/>
    </dgm:pt>
    <dgm:pt modelId="{56EBBF49-9546-4DF1-8A8B-2CCFC0AAEB8A}" type="pres">
      <dgm:prSet presAssocID="{1ACD84AE-35B3-4501-8CB5-7896D190196E}" presName="space" presStyleCnt="0"/>
      <dgm:spPr/>
    </dgm:pt>
    <dgm:pt modelId="{F1BDA1DE-7774-41D4-B6CC-EA34BFE0E1F6}" type="pres">
      <dgm:prSet presAssocID="{FE0953B8-219F-448F-96B3-4A0C1E3EC459}" presName="composite" presStyleCnt="0"/>
      <dgm:spPr/>
    </dgm:pt>
    <dgm:pt modelId="{B12A881D-D55E-4ECD-AEB2-4F5DF5258573}" type="pres">
      <dgm:prSet presAssocID="{FE0953B8-219F-448F-96B3-4A0C1E3EC459}" presName="LShape" presStyleLbl="alignNode1" presStyleIdx="4" presStyleCnt="5"/>
      <dgm:spPr/>
    </dgm:pt>
    <dgm:pt modelId="{D1EE6131-7DC5-43B3-95B0-5EA645B87141}" type="pres">
      <dgm:prSet presAssocID="{FE0953B8-219F-448F-96B3-4A0C1E3EC459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8119547F-1129-4779-A688-851C7AA88E85}" srcId="{16B9A8F0-FD03-4A42-B399-DD1847CF3B9C}" destId="{6BD16D8A-5653-4713-A20F-D0BDA852D54F}" srcOrd="0" destOrd="0" parTransId="{BA930810-751F-4A79-8FB0-11E4409DC6E9}" sibTransId="{C8BA2AF4-FE08-4CC9-B85D-A33B6D14188C}"/>
    <dgm:cxn modelId="{67C1C3DD-A139-4ACC-BE5A-F18C3F055341}" srcId="{16B9A8F0-FD03-4A42-B399-DD1847CF3B9C}" destId="{1FCF0387-0431-424F-8912-B70996C7CAD2}" srcOrd="1" destOrd="0" parTransId="{21A66327-93DC-4FD4-AE8A-8F24FCE05CDE}" sibTransId="{1ACD84AE-35B3-4501-8CB5-7896D190196E}"/>
    <dgm:cxn modelId="{262F46D8-47DB-4C94-9192-DCF832EB9976}" srcId="{16B9A8F0-FD03-4A42-B399-DD1847CF3B9C}" destId="{FE0953B8-219F-448F-96B3-4A0C1E3EC459}" srcOrd="2" destOrd="0" parTransId="{5707F94D-B8B5-466C-96D1-E1A9A5D090C9}" sibTransId="{6CF96CC3-3A72-4D0C-9B21-8FD30484CA44}"/>
    <dgm:cxn modelId="{93ADE83B-E417-41DD-8565-6EE9F7589AB9}" type="presOf" srcId="{16B9A8F0-FD03-4A42-B399-DD1847CF3B9C}" destId="{26682B4D-98F1-4918-8BA4-E9BACFF69973}" srcOrd="0" destOrd="0" presId="urn:microsoft.com/office/officeart/2009/3/layout/StepUpProcess"/>
    <dgm:cxn modelId="{83170520-B965-4FDB-92C4-0843C0B36499}" type="presParOf" srcId="{26682B4D-98F1-4918-8BA4-E9BACFF69973}" destId="{9515C203-8BD5-407E-8585-653A8CA012A0}" srcOrd="0" destOrd="0" presId="urn:microsoft.com/office/officeart/2009/3/layout/StepUpProcess"/>
    <dgm:cxn modelId="{30D67DB7-C023-49A0-AAAC-840AF7AA996E}" type="presParOf" srcId="{9515C203-8BD5-407E-8585-653A8CA012A0}" destId="{E45BFA90-D338-4867-B192-9BF5C62A40B7}" srcOrd="0" destOrd="0" presId="urn:microsoft.com/office/officeart/2009/3/layout/StepUpProcess"/>
    <dgm:cxn modelId="{EDF02E36-332D-4B28-BFFB-8A322FD6662B}" type="presParOf" srcId="{9515C203-8BD5-407E-8585-653A8CA012A0}" destId="{84F24978-831E-41A8-A919-9DF3159D95B3}" srcOrd="1" destOrd="0" presId="urn:microsoft.com/office/officeart/2009/3/layout/StepUpProcess"/>
    <dgm:cxn modelId="{77F55522-9032-4F88-8523-D754B2F07AF1}" type="presOf" srcId="{6BD16D8A-5653-4713-A20F-D0BDA852D54F}" destId="{84F24978-831E-41A8-A919-9DF3159D95B3}" srcOrd="0" destOrd="0" presId="urn:microsoft.com/office/officeart/2009/3/layout/StepUpProcess"/>
    <dgm:cxn modelId="{5DFF555A-D59F-4A0E-8566-62E22E090745}" type="presParOf" srcId="{9515C203-8BD5-407E-8585-653A8CA012A0}" destId="{61A5B80A-01D5-4349-A5BB-33A20E744C6C}" srcOrd="2" destOrd="0" presId="urn:microsoft.com/office/officeart/2009/3/layout/StepUpProcess"/>
    <dgm:cxn modelId="{51F42452-5FCF-475A-9A87-25C3238B4BE0}" type="presParOf" srcId="{26682B4D-98F1-4918-8BA4-E9BACFF69973}" destId="{FFE52942-E586-4843-BD0B-117C9B932463}" srcOrd="1" destOrd="0" presId="urn:microsoft.com/office/officeart/2009/3/layout/StepUpProcess"/>
    <dgm:cxn modelId="{3273C136-1A06-457E-BED8-F6360A9C42A3}" type="presParOf" srcId="{FFE52942-E586-4843-BD0B-117C9B932463}" destId="{082D2D2D-6BC2-4A1D-90D7-527C7BFBB016}" srcOrd="0" destOrd="1" presId="urn:microsoft.com/office/officeart/2009/3/layout/StepUpProcess"/>
    <dgm:cxn modelId="{44BB1359-477B-403E-B955-28E0FF42F70F}" type="presParOf" srcId="{26682B4D-98F1-4918-8BA4-E9BACFF69973}" destId="{CD2B0587-425B-4323-83E6-BADEF0A365FB}" srcOrd="2" destOrd="0" presId="urn:microsoft.com/office/officeart/2009/3/layout/StepUpProcess"/>
    <dgm:cxn modelId="{D64B0B64-8A62-4EEA-AD2A-A6D131A1A160}" type="presParOf" srcId="{CD2B0587-425B-4323-83E6-BADEF0A365FB}" destId="{D804A231-4617-491C-9766-3FC53C39479E}" srcOrd="0" destOrd="2" presId="urn:microsoft.com/office/officeart/2009/3/layout/StepUpProcess"/>
    <dgm:cxn modelId="{5B2757D3-467D-46E1-B7DF-A28B24281717}" type="presParOf" srcId="{CD2B0587-425B-4323-83E6-BADEF0A365FB}" destId="{BC31EB00-2A90-4CCF-B82C-4A7025E8535A}" srcOrd="1" destOrd="2" presId="urn:microsoft.com/office/officeart/2009/3/layout/StepUpProcess"/>
    <dgm:cxn modelId="{B2FF2B4A-1C11-4AEA-AF5D-5AF7E2A6B12A}" type="presOf" srcId="{1FCF0387-0431-424F-8912-B70996C7CAD2}" destId="{BC31EB00-2A90-4CCF-B82C-4A7025E8535A}" srcOrd="0" destOrd="0" presId="urn:microsoft.com/office/officeart/2009/3/layout/StepUpProcess"/>
    <dgm:cxn modelId="{3524D10B-CA01-4A4F-9CA4-8645C45EFDDD}" type="presParOf" srcId="{CD2B0587-425B-4323-83E6-BADEF0A365FB}" destId="{619850C3-35E4-43A9-841E-37DE8E695D93}" srcOrd="2" destOrd="2" presId="urn:microsoft.com/office/officeart/2009/3/layout/StepUpProcess"/>
    <dgm:cxn modelId="{FE0C1ACE-58B3-4EBD-BFFB-4BC898987912}" type="presParOf" srcId="{26682B4D-98F1-4918-8BA4-E9BACFF69973}" destId="{814AEBBB-BEC6-4360-9A83-36178B73197B}" srcOrd="3" destOrd="0" presId="urn:microsoft.com/office/officeart/2009/3/layout/StepUpProcess"/>
    <dgm:cxn modelId="{479518B2-F9AB-4E96-83D1-1995F1025C51}" type="presParOf" srcId="{814AEBBB-BEC6-4360-9A83-36178B73197B}" destId="{56EBBF49-9546-4DF1-8A8B-2CCFC0AAEB8A}" srcOrd="0" destOrd="3" presId="urn:microsoft.com/office/officeart/2009/3/layout/StepUpProcess"/>
    <dgm:cxn modelId="{8FB57E80-5708-4059-BF7F-1938AAF446B2}" type="presParOf" srcId="{26682B4D-98F1-4918-8BA4-E9BACFF69973}" destId="{F1BDA1DE-7774-41D4-B6CC-EA34BFE0E1F6}" srcOrd="4" destOrd="0" presId="urn:microsoft.com/office/officeart/2009/3/layout/StepUpProcess"/>
    <dgm:cxn modelId="{7D752B45-11CD-4372-BC56-ACD53F26B9D9}" type="presParOf" srcId="{F1BDA1DE-7774-41D4-B6CC-EA34BFE0E1F6}" destId="{B12A881D-D55E-4ECD-AEB2-4F5DF5258573}" srcOrd="0" destOrd="4" presId="urn:microsoft.com/office/officeart/2009/3/layout/StepUpProcess"/>
    <dgm:cxn modelId="{F5951DE4-3C03-439B-8D11-35AA764A0251}" type="presParOf" srcId="{F1BDA1DE-7774-41D4-B6CC-EA34BFE0E1F6}" destId="{D1EE6131-7DC5-43B3-95B0-5EA645B87141}" srcOrd="1" destOrd="4" presId="urn:microsoft.com/office/officeart/2009/3/layout/StepUpProcess"/>
    <dgm:cxn modelId="{E948D8BF-0E44-42DF-A4DD-9AD711D12C17}" type="presOf" srcId="{FE0953B8-219F-448F-96B3-4A0C1E3EC459}" destId="{D1EE6131-7DC5-43B3-95B0-5EA645B87141}" srcOrd="0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D2A7BF6-C5C4-4205-9124-9156D5A0FF62}" type="doc">
      <dgm:prSet loTypeId="urn:microsoft.com/office/officeart/2005/8/layout/chart3" loCatId="relationship" qsTypeId="urn:microsoft.com/office/officeart/2005/8/quickstyle/simple1" qsCatId="simple" csTypeId="urn:microsoft.com/office/officeart/2005/8/colors/colorful5" csCatId="accent1" phldr="0"/>
      <dgm:spPr/>
    </dgm:pt>
    <dgm:pt modelId="{65F48770-481A-4163-AFC7-D503548ED49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日常生活</a:t>
          </a:r>
          <a:r>
            <a:rPr lang="zh-CN" altLang="en-US"/>
            <a:t/>
          </a:r>
          <a:endParaRPr lang="zh-CN" altLang="en-US"/>
        </a:p>
      </dgm:t>
    </dgm:pt>
    <dgm:pt modelId="{B0F50286-39B7-44BA-B5D7-218AF3B2E4E5}" cxnId="{79F6CBE2-368F-4ED0-891A-5BB930347CCD}" type="parTrans">
      <dgm:prSet/>
      <dgm:spPr/>
    </dgm:pt>
    <dgm:pt modelId="{1EAF902D-B9E5-4236-8885-C26B25E2D413}" cxnId="{79F6CBE2-368F-4ED0-891A-5BB930347CCD}" type="sibTrans">
      <dgm:prSet/>
      <dgm:spPr/>
    </dgm:pt>
    <dgm:pt modelId="{B33059E9-C939-4244-ADAE-D750A212E760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大自然</a:t>
          </a:r>
          <a:endParaRPr lang="zh-CN">
            <a:ea typeface="宋体" panose="02010600030101010101" pitchFamily="2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大社会</a:t>
          </a:r>
          <a:r>
            <a:rPr lang="zh-CN">
              <a:ea typeface="宋体" panose="02010600030101010101" pitchFamily="2" charset="-122"/>
            </a:rPr>
            <a:t/>
          </a:r>
          <a:endParaRPr lang="zh-CN">
            <a:ea typeface="宋体" panose="02010600030101010101" pitchFamily="2" charset="-122"/>
          </a:endParaRPr>
        </a:p>
      </dgm:t>
    </dgm:pt>
    <dgm:pt modelId="{D5DE6444-4E35-4DDE-BD97-081AEC43051B}" cxnId="{B859ABC8-0C23-4945-BF08-C2011F24CE8D}" type="parTrans">
      <dgm:prSet/>
      <dgm:spPr/>
    </dgm:pt>
    <dgm:pt modelId="{F6635EB2-FF9E-49D2-BE84-63971B1ACDAB}" cxnId="{B859ABC8-0C23-4945-BF08-C2011F24CE8D}" type="sibTrans">
      <dgm:prSet/>
      <dgm:spPr/>
    </dgm:pt>
    <dgm:pt modelId="{8FC2087B-DBAB-4B99-92CD-E346FD81DB0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表现美、创造美的活动</a:t>
          </a:r>
          <a:r>
            <a:rPr lang="zh-CN" altLang="en-US"/>
            <a:t/>
          </a:r>
          <a:endParaRPr lang="zh-CN" altLang="en-US"/>
        </a:p>
      </dgm:t>
    </dgm:pt>
    <dgm:pt modelId="{7BA47608-A888-42CD-AE60-06756AF5F262}" cxnId="{4B486448-FB0D-4614-AF57-C59082ABD21C}" type="parTrans">
      <dgm:prSet/>
      <dgm:spPr/>
    </dgm:pt>
    <dgm:pt modelId="{D4AA31C8-39A3-42E7-885F-549031C4BE38}" cxnId="{4B486448-FB0D-4614-AF57-C59082ABD21C}" type="sibTrans">
      <dgm:prSet/>
      <dgm:spPr/>
    </dgm:pt>
    <dgm:pt modelId="{9DD32921-4C93-4755-8DBC-C93D5A9C26AA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艺术教育</a:t>
          </a:r>
          <a:r>
            <a:rPr lang="zh-CN" altLang="en-US"/>
            <a:t/>
          </a:r>
          <a:endParaRPr lang="zh-CN" altLang="en-US"/>
        </a:p>
      </dgm:t>
    </dgm:pt>
    <dgm:pt modelId="{E7BC373D-5454-4F08-B23A-12FA48E32AB9}" cxnId="{BF4CCF06-6FFE-4CD0-9087-A5EEA5B21B5E}" type="parTrans">
      <dgm:prSet/>
      <dgm:spPr/>
    </dgm:pt>
    <dgm:pt modelId="{7C979ACF-5070-4EAA-8EBC-4F3FA84673AE}" cxnId="{BF4CCF06-6FFE-4CD0-9087-A5EEA5B21B5E}" type="sibTrans">
      <dgm:prSet/>
      <dgm:spPr/>
    </dgm:pt>
    <dgm:pt modelId="{389ABB26-7898-463D-9239-33CEB89F6AF7}" type="pres">
      <dgm:prSet presAssocID="{7D2A7BF6-C5C4-4205-9124-9156D5A0FF62}" presName="compositeShape" presStyleCnt="0">
        <dgm:presLayoutVars>
          <dgm:chMax val="7"/>
          <dgm:dir/>
          <dgm:resizeHandles val="exact"/>
        </dgm:presLayoutVars>
      </dgm:prSet>
      <dgm:spPr/>
    </dgm:pt>
    <dgm:pt modelId="{9D0F1FAC-E2B7-47D9-AF9E-8567148D7A1D}" type="pres">
      <dgm:prSet presAssocID="{7D2A7BF6-C5C4-4205-9124-9156D5A0FF62}" presName="wedge1" presStyleLbl="node1" presStyleIdx="0" presStyleCnt="4"/>
      <dgm:spPr/>
    </dgm:pt>
    <dgm:pt modelId="{170B9FDA-8349-46CB-AD74-A643C221A342}" type="pres">
      <dgm:prSet presAssocID="{7D2A7BF6-C5C4-4205-9124-9156D5A0FF62}" presName="wedge1Tx" presStyleCnt="0">
        <dgm:presLayoutVars>
          <dgm:chMax val="0"/>
          <dgm:chPref val="0"/>
          <dgm:bulletEnabled val="1"/>
        </dgm:presLayoutVars>
      </dgm:prSet>
      <dgm:spPr/>
    </dgm:pt>
    <dgm:pt modelId="{E39900BC-8280-4B85-BA2D-D2EC42E5E3C8}" type="pres">
      <dgm:prSet presAssocID="{7D2A7BF6-C5C4-4205-9124-9156D5A0FF62}" presName="wedge2" presStyleLbl="node1" presStyleIdx="1" presStyleCnt="4"/>
      <dgm:spPr/>
    </dgm:pt>
    <dgm:pt modelId="{D228BC7F-53A7-491C-8EEB-093E1438ECD9}" type="pres">
      <dgm:prSet presAssocID="{7D2A7BF6-C5C4-4205-9124-9156D5A0FF62}" presName="wedge2Tx" presStyleCnt="0">
        <dgm:presLayoutVars>
          <dgm:chMax val="0"/>
          <dgm:chPref val="0"/>
          <dgm:bulletEnabled val="1"/>
        </dgm:presLayoutVars>
      </dgm:prSet>
      <dgm:spPr/>
    </dgm:pt>
    <dgm:pt modelId="{5CA0BC8A-FE97-4043-AD4F-D6CB2A4406DC}" type="pres">
      <dgm:prSet presAssocID="{7D2A7BF6-C5C4-4205-9124-9156D5A0FF62}" presName="wedge3" presStyleLbl="node1" presStyleIdx="2" presStyleCnt="4"/>
      <dgm:spPr/>
    </dgm:pt>
    <dgm:pt modelId="{B8E19202-8549-46AE-8EC0-72F2657E12EA}" type="pres">
      <dgm:prSet presAssocID="{7D2A7BF6-C5C4-4205-9124-9156D5A0FF62}" presName="wedge3Tx" presStyleCnt="0">
        <dgm:presLayoutVars>
          <dgm:chMax val="0"/>
          <dgm:chPref val="0"/>
          <dgm:bulletEnabled val="1"/>
        </dgm:presLayoutVars>
      </dgm:prSet>
      <dgm:spPr/>
    </dgm:pt>
    <dgm:pt modelId="{5F862C79-8BCC-4A5E-975D-3BF34CF1FA52}" type="pres">
      <dgm:prSet presAssocID="{7D2A7BF6-C5C4-4205-9124-9156D5A0FF62}" presName="wedge4" presStyleLbl="node1" presStyleIdx="3" presStyleCnt="4"/>
      <dgm:spPr/>
    </dgm:pt>
    <dgm:pt modelId="{85995235-8795-4FC9-91E7-825141D72D0A}" type="pres">
      <dgm:prSet presAssocID="{7D2A7BF6-C5C4-4205-9124-9156D5A0FF62}" presName="wedge4Tx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79F6CBE2-368F-4ED0-891A-5BB930347CCD}" srcId="{7D2A7BF6-C5C4-4205-9124-9156D5A0FF62}" destId="{65F48770-481A-4163-AFC7-D503548ED498}" srcOrd="0" destOrd="0" parTransId="{B0F50286-39B7-44BA-B5D7-218AF3B2E4E5}" sibTransId="{1EAF902D-B9E5-4236-8885-C26B25E2D413}"/>
    <dgm:cxn modelId="{B859ABC8-0C23-4945-BF08-C2011F24CE8D}" srcId="{7D2A7BF6-C5C4-4205-9124-9156D5A0FF62}" destId="{B33059E9-C939-4244-ADAE-D750A212E760}" srcOrd="1" destOrd="0" parTransId="{D5DE6444-4E35-4DDE-BD97-081AEC43051B}" sibTransId="{F6635EB2-FF9E-49D2-BE84-63971B1ACDAB}"/>
    <dgm:cxn modelId="{4B486448-FB0D-4614-AF57-C59082ABD21C}" srcId="{7D2A7BF6-C5C4-4205-9124-9156D5A0FF62}" destId="{8FC2087B-DBAB-4B99-92CD-E346FD81DB06}" srcOrd="2" destOrd="0" parTransId="{7BA47608-A888-42CD-AE60-06756AF5F262}" sibTransId="{D4AA31C8-39A3-42E7-885F-549031C4BE38}"/>
    <dgm:cxn modelId="{BF4CCF06-6FFE-4CD0-9087-A5EEA5B21B5E}" srcId="{7D2A7BF6-C5C4-4205-9124-9156D5A0FF62}" destId="{9DD32921-4C93-4755-8DBC-C93D5A9C26AA}" srcOrd="3" destOrd="0" parTransId="{E7BC373D-5454-4F08-B23A-12FA48E32AB9}" sibTransId="{7C979ACF-5070-4EAA-8EBC-4F3FA84673AE}"/>
    <dgm:cxn modelId="{797A4E9C-97E2-4451-A919-016C922EABB2}" type="presOf" srcId="{7D2A7BF6-C5C4-4205-9124-9156D5A0FF62}" destId="{389ABB26-7898-463D-9239-33CEB89F6AF7}" srcOrd="0" destOrd="0" presId="urn:microsoft.com/office/officeart/2005/8/layout/chart3"/>
    <dgm:cxn modelId="{F47E66D3-4D7A-4FFD-B86A-F85FEB28EA95}" type="presParOf" srcId="{389ABB26-7898-463D-9239-33CEB89F6AF7}" destId="{9D0F1FAC-E2B7-47D9-AF9E-8567148D7A1D}" srcOrd="0" destOrd="0" presId="urn:microsoft.com/office/officeart/2005/8/layout/chart3"/>
    <dgm:cxn modelId="{94D516D9-6625-4C4C-AB34-4AB8BE820D87}" type="presOf" srcId="{65F48770-481A-4163-AFC7-D503548ED498}" destId="{9D0F1FAC-E2B7-47D9-AF9E-8567148D7A1D}" srcOrd="0" destOrd="0" presId="urn:microsoft.com/office/officeart/2005/8/layout/chart3"/>
    <dgm:cxn modelId="{6C288041-348C-431D-ACE5-13D13194BC8D}" type="presParOf" srcId="{389ABB26-7898-463D-9239-33CEB89F6AF7}" destId="{170B9FDA-8349-46CB-AD74-A643C221A342}" srcOrd="1" destOrd="0" presId="urn:microsoft.com/office/officeart/2005/8/layout/chart3"/>
    <dgm:cxn modelId="{EAE815BD-1CA3-4409-875D-72AF124BB129}" type="presOf" srcId="{65F48770-481A-4163-AFC7-D503548ED498}" destId="{170B9FDA-8349-46CB-AD74-A643C221A342}" srcOrd="1" destOrd="0" presId="urn:microsoft.com/office/officeart/2005/8/layout/chart3"/>
    <dgm:cxn modelId="{8D69F01A-B99C-4F4B-B4C6-6727E409AF60}" type="presParOf" srcId="{389ABB26-7898-463D-9239-33CEB89F6AF7}" destId="{E39900BC-8280-4B85-BA2D-D2EC42E5E3C8}" srcOrd="2" destOrd="0" presId="urn:microsoft.com/office/officeart/2005/8/layout/chart3"/>
    <dgm:cxn modelId="{3256E77E-401F-4346-95F9-12B5C43CA5E7}" type="presOf" srcId="{B33059E9-C939-4244-ADAE-D750A212E760}" destId="{E39900BC-8280-4B85-BA2D-D2EC42E5E3C8}" srcOrd="0" destOrd="0" presId="urn:microsoft.com/office/officeart/2005/8/layout/chart3"/>
    <dgm:cxn modelId="{921DBC7B-AF15-460F-8836-DF0B9204812E}" type="presParOf" srcId="{389ABB26-7898-463D-9239-33CEB89F6AF7}" destId="{D228BC7F-53A7-491C-8EEB-093E1438ECD9}" srcOrd="3" destOrd="0" presId="urn:microsoft.com/office/officeart/2005/8/layout/chart3"/>
    <dgm:cxn modelId="{C67B01D6-8679-4E07-A336-A65695484B7F}" type="presOf" srcId="{B33059E9-C939-4244-ADAE-D750A212E760}" destId="{D228BC7F-53A7-491C-8EEB-093E1438ECD9}" srcOrd="1" destOrd="0" presId="urn:microsoft.com/office/officeart/2005/8/layout/chart3"/>
    <dgm:cxn modelId="{354E95DD-27FB-4F47-928C-B03AD28A93D3}" type="presParOf" srcId="{389ABB26-7898-463D-9239-33CEB89F6AF7}" destId="{5CA0BC8A-FE97-4043-AD4F-D6CB2A4406DC}" srcOrd="4" destOrd="0" presId="urn:microsoft.com/office/officeart/2005/8/layout/chart3"/>
    <dgm:cxn modelId="{ED021867-EA46-402E-9F29-8409E63BE884}" type="presOf" srcId="{8FC2087B-DBAB-4B99-92CD-E346FD81DB06}" destId="{5CA0BC8A-FE97-4043-AD4F-D6CB2A4406DC}" srcOrd="0" destOrd="0" presId="urn:microsoft.com/office/officeart/2005/8/layout/chart3"/>
    <dgm:cxn modelId="{FA702D01-6CE5-4DF8-8C1D-0713320E0526}" type="presParOf" srcId="{389ABB26-7898-463D-9239-33CEB89F6AF7}" destId="{B8E19202-8549-46AE-8EC0-72F2657E12EA}" srcOrd="5" destOrd="0" presId="urn:microsoft.com/office/officeart/2005/8/layout/chart3"/>
    <dgm:cxn modelId="{63A466D2-00BA-466D-9F31-492C07FFB63D}" type="presOf" srcId="{8FC2087B-DBAB-4B99-92CD-E346FD81DB06}" destId="{B8E19202-8549-46AE-8EC0-72F2657E12EA}" srcOrd="1" destOrd="0" presId="urn:microsoft.com/office/officeart/2005/8/layout/chart3"/>
    <dgm:cxn modelId="{E1E8616A-8284-4C63-8F16-FA9304B6907C}" type="presParOf" srcId="{389ABB26-7898-463D-9239-33CEB89F6AF7}" destId="{5F862C79-8BCC-4A5E-975D-3BF34CF1FA52}" srcOrd="6" destOrd="0" presId="urn:microsoft.com/office/officeart/2005/8/layout/chart3"/>
    <dgm:cxn modelId="{AE5A3718-1E20-4D38-831F-F80D4AF1891B}" type="presOf" srcId="{9DD32921-4C93-4755-8DBC-C93D5A9C26AA}" destId="{5F862C79-8BCC-4A5E-975D-3BF34CF1FA52}" srcOrd="0" destOrd="0" presId="urn:microsoft.com/office/officeart/2005/8/layout/chart3"/>
    <dgm:cxn modelId="{B10AC387-894B-4AE5-A425-E81F7A1ABA9C}" type="presParOf" srcId="{389ABB26-7898-463D-9239-33CEB89F6AF7}" destId="{85995235-8795-4FC9-91E7-825141D72D0A}" srcOrd="7" destOrd="0" presId="urn:microsoft.com/office/officeart/2005/8/layout/chart3"/>
    <dgm:cxn modelId="{4C7608AE-10DA-4D4B-8B6B-B74BEAD18D99}" type="presOf" srcId="{9DD32921-4C93-4755-8DBC-C93D5A9C26AA}" destId="{85995235-8795-4FC9-91E7-825141D72D0A}" srcOrd="1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041515" cy="3246755"/>
        <a:chOff x="0" y="0"/>
        <a:chExt cx="7041515" cy="3246755"/>
      </a:xfrm>
    </dsp:grpSpPr>
    <dsp:sp modelId="{EEC92631-438E-4889-A2D9-01FE2CDC88D6}">
      <dsp:nvSpPr>
        <dsp:cNvPr id="3" name="圆角矩形 2"/>
        <dsp:cNvSpPr/>
      </dsp:nvSpPr>
      <dsp:spPr bwMode="white">
        <a:xfrm>
          <a:off x="0" y="114772"/>
          <a:ext cx="7041515" cy="92900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33350" tIns="133350" rIns="133350" bIns="133350" anchor="ctr"/>
        <a:lstStyle>
          <a:lvl1pPr algn="l">
            <a:defRPr sz="3500"/>
          </a:lvl1pPr>
          <a:lvl2pPr marL="228600" indent="-228600" algn="l">
            <a:defRPr sz="2700"/>
          </a:lvl2pPr>
          <a:lvl3pPr marL="457200" indent="-228600" algn="l">
            <a:defRPr sz="2700"/>
          </a:lvl3pPr>
          <a:lvl4pPr marL="685800" indent="-228600" algn="l">
            <a:defRPr sz="2700"/>
          </a:lvl4pPr>
          <a:lvl5pPr marL="914400" indent="-228600" algn="l">
            <a:defRPr sz="2700"/>
          </a:lvl5pPr>
          <a:lvl6pPr marL="1143000" indent="-228600" algn="l">
            <a:defRPr sz="2700"/>
          </a:lvl6pPr>
          <a:lvl7pPr marL="1371600" indent="-228600" algn="l">
            <a:defRPr sz="2700"/>
          </a:lvl7pPr>
          <a:lvl8pPr marL="1600200" indent="-228600" algn="l">
            <a:defRPr sz="2700"/>
          </a:lvl8pPr>
          <a:lvl9pPr marL="1828800" indent="-228600" algn="l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1.</a:t>
          </a:r>
          <a:r>
            <a:rPr lang="zh-CN" altLang="en-US"/>
            <a:t>发展幼儿的社会性</a:t>
          </a:r>
          <a:endParaRPr lang="zh-CN" altLang="en-US"/>
        </a:p>
      </dsp:txBody>
      <dsp:txXfrm>
        <a:off x="0" y="114772"/>
        <a:ext cx="7041515" cy="929005"/>
      </dsp:txXfrm>
    </dsp:sp>
    <dsp:sp modelId="{0A928AFD-C21C-4579-AB4A-38CEB4BDF82D}">
      <dsp:nvSpPr>
        <dsp:cNvPr id="4" name="矩形 3"/>
        <dsp:cNvSpPr/>
      </dsp:nvSpPr>
      <dsp:spPr bwMode="white">
        <a:xfrm>
          <a:off x="0" y="1043777"/>
          <a:ext cx="7041515" cy="5796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23568" tIns="44450" rIns="248920" bIns="44450" anchor="t"/>
        <a:lstStyle>
          <a:lvl1pPr algn="l">
            <a:defRPr sz="3500"/>
          </a:lvl1pPr>
          <a:lvl2pPr marL="228600" indent="-228600" algn="l">
            <a:defRPr sz="2700"/>
          </a:lvl2pPr>
          <a:lvl3pPr marL="457200" indent="-228600" algn="l">
            <a:defRPr sz="2700"/>
          </a:lvl3pPr>
          <a:lvl4pPr marL="685800" indent="-228600" algn="l">
            <a:defRPr sz="2700"/>
          </a:lvl4pPr>
          <a:lvl5pPr marL="914400" indent="-228600" algn="l">
            <a:defRPr sz="2700"/>
          </a:lvl5pPr>
          <a:lvl6pPr marL="1143000" indent="-228600" algn="l">
            <a:defRPr sz="2700"/>
          </a:lvl6pPr>
          <a:lvl7pPr marL="1371600" indent="-228600" algn="l">
            <a:defRPr sz="2700"/>
          </a:lvl7pPr>
          <a:lvl8pPr marL="1600200" indent="-228600" algn="l">
            <a:defRPr sz="2700"/>
          </a:lvl8pPr>
          <a:lvl9pPr marL="1828800" indent="-228600" algn="l">
            <a:defRPr sz="27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>
              <a:solidFill>
                <a:schemeClr val="tx1"/>
              </a:solidFill>
            </a:rPr>
            <a:t>爱祖国、爱家乡、爱集体、爱护公物等</a:t>
          </a:r>
          <a:endParaRPr lang="zh-CN" altLang="en-US">
            <a:solidFill>
              <a:schemeClr val="tx1"/>
            </a:solidFill>
          </a:endParaRPr>
        </a:p>
      </dsp:txBody>
      <dsp:txXfrm>
        <a:off x="0" y="1043777"/>
        <a:ext cx="7041515" cy="579600"/>
      </dsp:txXfrm>
    </dsp:sp>
    <dsp:sp modelId="{66C12D09-2C23-48C2-8818-E713E46EB78F}">
      <dsp:nvSpPr>
        <dsp:cNvPr id="5" name="圆角矩形 4"/>
        <dsp:cNvSpPr/>
      </dsp:nvSpPr>
      <dsp:spPr bwMode="white">
        <a:xfrm>
          <a:off x="0" y="1623378"/>
          <a:ext cx="7041515" cy="92900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33350" tIns="133350" rIns="133350" bIns="133350" anchor="ctr"/>
        <a:lstStyle>
          <a:lvl1pPr algn="l">
            <a:defRPr sz="3500"/>
          </a:lvl1pPr>
          <a:lvl2pPr marL="228600" indent="-228600" algn="l">
            <a:defRPr sz="2700"/>
          </a:lvl2pPr>
          <a:lvl3pPr marL="457200" indent="-228600" algn="l">
            <a:defRPr sz="2700"/>
          </a:lvl3pPr>
          <a:lvl4pPr marL="685800" indent="-228600" algn="l">
            <a:defRPr sz="2700"/>
          </a:lvl4pPr>
          <a:lvl5pPr marL="914400" indent="-228600" algn="l">
            <a:defRPr sz="2700"/>
          </a:lvl5pPr>
          <a:lvl6pPr marL="1143000" indent="-228600" algn="l">
            <a:defRPr sz="2700"/>
          </a:lvl6pPr>
          <a:lvl7pPr marL="1371600" indent="-228600" algn="l">
            <a:defRPr sz="2700"/>
          </a:lvl7pPr>
          <a:lvl8pPr marL="1600200" indent="-228600" algn="l">
            <a:defRPr sz="2700"/>
          </a:lvl8pPr>
          <a:lvl9pPr marL="1828800" indent="-228600" algn="l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2.</a:t>
          </a:r>
          <a:r>
            <a:rPr lang="zh-CN" altLang="en-US"/>
            <a:t>发展幼儿的个性</a:t>
          </a:r>
          <a:endParaRPr lang="zh-CN" altLang="en-US"/>
        </a:p>
      </dsp:txBody>
      <dsp:txXfrm>
        <a:off x="0" y="1623378"/>
        <a:ext cx="7041515" cy="929005"/>
      </dsp:txXfrm>
    </dsp:sp>
    <dsp:sp modelId="{8D229C2A-B173-4AE4-BFD6-2ABD7F4D4C6E}">
      <dsp:nvSpPr>
        <dsp:cNvPr id="6" name="矩形 5"/>
        <dsp:cNvSpPr/>
      </dsp:nvSpPr>
      <dsp:spPr bwMode="white">
        <a:xfrm>
          <a:off x="0" y="2552383"/>
          <a:ext cx="7041515" cy="57960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23568" tIns="44450" rIns="248920" bIns="44450" anchor="t"/>
        <a:lstStyle>
          <a:lvl1pPr algn="l">
            <a:defRPr sz="3500"/>
          </a:lvl1pPr>
          <a:lvl2pPr marL="228600" indent="-228600" algn="l">
            <a:defRPr sz="2700"/>
          </a:lvl2pPr>
          <a:lvl3pPr marL="457200" indent="-228600" algn="l">
            <a:defRPr sz="2700"/>
          </a:lvl3pPr>
          <a:lvl4pPr marL="685800" indent="-228600" algn="l">
            <a:defRPr sz="2700"/>
          </a:lvl4pPr>
          <a:lvl5pPr marL="914400" indent="-228600" algn="l">
            <a:defRPr sz="2700"/>
          </a:lvl5pPr>
          <a:lvl6pPr marL="1143000" indent="-228600" algn="l">
            <a:defRPr sz="2700"/>
          </a:lvl6pPr>
          <a:lvl7pPr marL="1371600" indent="-228600" algn="l">
            <a:defRPr sz="2700"/>
          </a:lvl7pPr>
          <a:lvl8pPr marL="1600200" indent="-228600" algn="l">
            <a:defRPr sz="2700"/>
          </a:lvl8pPr>
          <a:lvl9pPr marL="1828800" indent="-228600" algn="l">
            <a:defRPr sz="27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>
              <a:solidFill>
                <a:schemeClr val="tx1"/>
              </a:solidFill>
            </a:rPr>
            <a:t>诚实、自信、友爱、勇敢、勤学、好问等</a:t>
          </a:r>
          <a:endParaRPr lang="zh-CN" altLang="en-US">
            <a:solidFill>
              <a:schemeClr val="tx1"/>
            </a:solidFill>
          </a:endParaRPr>
        </a:p>
      </dsp:txBody>
      <dsp:txXfrm>
        <a:off x="0" y="2552383"/>
        <a:ext cx="7041515" cy="5796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956425" cy="4777740"/>
        <a:chOff x="0" y="0"/>
        <a:chExt cx="6956425" cy="4777740"/>
      </a:xfrm>
    </dsp:grpSpPr>
    <dsp:sp modelId="{E45BFA90-D338-4867-B192-9BF5C62A40B7}">
      <dsp:nvSpPr>
        <dsp:cNvPr id="3" name="L 形 2"/>
        <dsp:cNvSpPr/>
      </dsp:nvSpPr>
      <dsp:spPr bwMode="white">
        <a:xfrm rot="5400000">
          <a:off x="432045" y="1880466"/>
          <a:ext cx="1301385" cy="2165475"/>
        </a:xfrm>
        <a:prstGeom prst="corner">
          <a:avLst>
            <a:gd name="adj1" fmla="val 16120"/>
            <a:gd name="adj2" fmla="val 1611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 rot="5400000">
        <a:off x="432045" y="1880466"/>
        <a:ext cx="1301385" cy="2165475"/>
      </dsp:txXfrm>
    </dsp:sp>
    <dsp:sp modelId="{84F24978-831E-41A8-A919-9DF3159D95B3}">
      <dsp:nvSpPr>
        <dsp:cNvPr id="4" name="矩形 3"/>
        <dsp:cNvSpPr/>
      </dsp:nvSpPr>
      <dsp:spPr bwMode="white">
        <a:xfrm>
          <a:off x="214812" y="2527476"/>
          <a:ext cx="1955003" cy="171367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18109" tIns="118109" rIns="118109" bIns="118109" anchor="t"/>
        <a:lstStyle>
          <a:lvl1pPr algn="l">
            <a:defRPr sz="31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审美情感</a:t>
          </a:r>
          <a:endParaRPr lang="zh-CN" altLang="en-US">
            <a:solidFill>
              <a:schemeClr val="tx1"/>
            </a:solidFill>
          </a:endParaRPr>
        </a:p>
      </dsp:txBody>
      <dsp:txXfrm>
        <a:off x="214812" y="2527476"/>
        <a:ext cx="1955003" cy="1713675"/>
      </dsp:txXfrm>
    </dsp:sp>
    <dsp:sp modelId="{61A5B80A-01D5-4349-A5BB-33A20E744C6C}">
      <dsp:nvSpPr>
        <dsp:cNvPr id="5" name="等腰三角形 4"/>
        <dsp:cNvSpPr/>
      </dsp:nvSpPr>
      <dsp:spPr bwMode="white">
        <a:xfrm>
          <a:off x="1800946" y="1721041"/>
          <a:ext cx="368868" cy="368868"/>
        </a:xfrm>
        <a:prstGeom prst="triangle">
          <a:avLst>
            <a:gd name="adj" fmla="val 10000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800946" y="1721041"/>
        <a:ext cx="368868" cy="368868"/>
      </dsp:txXfrm>
    </dsp:sp>
    <dsp:sp modelId="{D804A231-4617-491C-9766-3FC53C39479E}">
      <dsp:nvSpPr>
        <dsp:cNvPr id="6" name="L 形 5"/>
        <dsp:cNvSpPr/>
      </dsp:nvSpPr>
      <dsp:spPr bwMode="white">
        <a:xfrm rot="5400000">
          <a:off x="2825350" y="1288240"/>
          <a:ext cx="1301385" cy="2165475"/>
        </a:xfrm>
        <a:prstGeom prst="corner">
          <a:avLst>
            <a:gd name="adj1" fmla="val 16120"/>
            <a:gd name="adj2" fmla="val 1611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 rot="5400000">
        <a:off x="2825350" y="1288240"/>
        <a:ext cx="1301385" cy="2165475"/>
      </dsp:txXfrm>
    </dsp:sp>
    <dsp:sp modelId="{BC31EB00-2A90-4CCF-B82C-4A7025E8535A}">
      <dsp:nvSpPr>
        <dsp:cNvPr id="7" name="矩形 6"/>
        <dsp:cNvSpPr/>
      </dsp:nvSpPr>
      <dsp:spPr bwMode="white">
        <a:xfrm>
          <a:off x="2608117" y="1935250"/>
          <a:ext cx="1955003" cy="171367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18109" tIns="118109" rIns="118109" bIns="118109" anchor="t"/>
        <a:lstStyle>
          <a:lvl1pPr algn="l">
            <a:defRPr sz="31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审美感知</a:t>
          </a:r>
          <a:endParaRPr lang="zh-CN" altLang="en-US">
            <a:solidFill>
              <a:schemeClr val="tx1"/>
            </a:solidFill>
          </a:endParaRPr>
        </a:p>
      </dsp:txBody>
      <dsp:txXfrm>
        <a:off x="2608117" y="1935250"/>
        <a:ext cx="1955003" cy="1713675"/>
      </dsp:txXfrm>
    </dsp:sp>
    <dsp:sp modelId="{619850C3-35E4-43A9-841E-37DE8E695D93}">
      <dsp:nvSpPr>
        <dsp:cNvPr id="8" name="等腰三角形 7"/>
        <dsp:cNvSpPr/>
      </dsp:nvSpPr>
      <dsp:spPr bwMode="white">
        <a:xfrm>
          <a:off x="4194251" y="1128815"/>
          <a:ext cx="368868" cy="368868"/>
        </a:xfrm>
        <a:prstGeom prst="triangle">
          <a:avLst>
            <a:gd name="adj" fmla="val 10000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4194251" y="1128815"/>
        <a:ext cx="368868" cy="368868"/>
      </dsp:txXfrm>
    </dsp:sp>
    <dsp:sp modelId="{B12A881D-D55E-4ECD-AEB2-4F5DF5258573}">
      <dsp:nvSpPr>
        <dsp:cNvPr id="9" name="L 形 8"/>
        <dsp:cNvSpPr/>
      </dsp:nvSpPr>
      <dsp:spPr bwMode="white">
        <a:xfrm rot="5400000">
          <a:off x="5218656" y="696014"/>
          <a:ext cx="1301385" cy="2165475"/>
        </a:xfrm>
        <a:prstGeom prst="corner">
          <a:avLst>
            <a:gd name="adj1" fmla="val 16120"/>
            <a:gd name="adj2" fmla="val 16110"/>
          </a:avLst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 rot="5400000">
        <a:off x="5218656" y="696014"/>
        <a:ext cx="1301385" cy="2165475"/>
      </dsp:txXfrm>
    </dsp:sp>
    <dsp:sp modelId="{D1EE6131-7DC5-43B3-95B0-5EA645B87141}">
      <dsp:nvSpPr>
        <dsp:cNvPr id="10" name="矩形 9"/>
        <dsp:cNvSpPr/>
      </dsp:nvSpPr>
      <dsp:spPr bwMode="white">
        <a:xfrm>
          <a:off x="5001422" y="1343024"/>
          <a:ext cx="1955003" cy="171367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18109" tIns="118109" rIns="118109" bIns="118109" anchor="t"/>
        <a:lstStyle>
          <a:lvl1pPr algn="l">
            <a:defRPr sz="31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审美想象力、创造力</a:t>
          </a:r>
          <a:endParaRPr lang="zh-CN" altLang="en-US">
            <a:solidFill>
              <a:schemeClr val="tx1"/>
            </a:solidFill>
          </a:endParaRPr>
        </a:p>
      </dsp:txBody>
      <dsp:txXfrm>
        <a:off x="5001422" y="1343024"/>
        <a:ext cx="1955003" cy="17136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896485" cy="4896485"/>
        <a:chOff x="0" y="0"/>
        <a:chExt cx="4896485" cy="4896485"/>
      </a:xfrm>
    </dsp:grpSpPr>
    <dsp:sp modelId="{9D0F1FAC-E2B7-47D9-AF9E-8567148D7A1D}">
      <dsp:nvSpPr>
        <dsp:cNvPr id="3" name="饼形 2"/>
        <dsp:cNvSpPr/>
      </dsp:nvSpPr>
      <dsp:spPr bwMode="white">
        <a:xfrm>
          <a:off x="1848717" y="305051"/>
          <a:ext cx="4113047" cy="4113047"/>
        </a:xfrm>
        <a:prstGeom prst="pie">
          <a:avLst>
            <a:gd name="adj1" fmla="val 16200000"/>
            <a:gd name="adj2" fmla="val 0"/>
          </a:avLst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1750" tIns="31750" rIns="31750" bIns="317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日常生活</a:t>
          </a:r>
          <a:endParaRPr lang="zh-CN" altLang="en-US"/>
        </a:p>
      </dsp:txBody>
      <dsp:txXfrm>
        <a:off x="1848717" y="305051"/>
        <a:ext cx="4113047" cy="4113047"/>
      </dsp:txXfrm>
    </dsp:sp>
    <dsp:sp modelId="{E39900BC-8280-4B85-BA2D-D2EC42E5E3C8}">
      <dsp:nvSpPr>
        <dsp:cNvPr id="4" name="饼形 3"/>
        <dsp:cNvSpPr/>
      </dsp:nvSpPr>
      <dsp:spPr bwMode="white">
        <a:xfrm>
          <a:off x="1675381" y="478387"/>
          <a:ext cx="4113047" cy="4113047"/>
        </a:xfrm>
        <a:prstGeom prst="pie">
          <a:avLst>
            <a:gd name="adj1" fmla="val 0"/>
            <a:gd name="adj2" fmla="val 5400000"/>
          </a:avLst>
        </a:prstGeom>
      </dsp:spPr>
      <dsp:style>
        <a:lnRef idx="2">
          <a:schemeClr val="lt1"/>
        </a:lnRef>
        <a:fillRef idx="1">
          <a:schemeClr val="accent5">
            <a:hueOff val="5720000"/>
            <a:satOff val="-8234"/>
            <a:lumOff val="4052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1750" tIns="31750" rIns="31750" bIns="317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大自然大社会</a:t>
          </a:r>
          <a:endParaRPr lang="zh-CN">
            <a:ea typeface="宋体" panose="02010600030101010101" pitchFamily="2" charset="-122"/>
          </a:endParaRPr>
        </a:p>
      </dsp:txBody>
      <dsp:txXfrm>
        <a:off x="1675381" y="478387"/>
        <a:ext cx="4113047" cy="4113047"/>
      </dsp:txXfrm>
    </dsp:sp>
    <dsp:sp modelId="{5CA0BC8A-FE97-4043-AD4F-D6CB2A4406DC}">
      <dsp:nvSpPr>
        <dsp:cNvPr id="5" name="饼形 4"/>
        <dsp:cNvSpPr/>
      </dsp:nvSpPr>
      <dsp:spPr bwMode="white">
        <a:xfrm>
          <a:off x="1675381" y="478387"/>
          <a:ext cx="4113047" cy="4113047"/>
        </a:xfrm>
        <a:prstGeom prst="pie">
          <a:avLst>
            <a:gd name="adj1" fmla="val 5400000"/>
            <a:gd name="adj2" fmla="val 10800000"/>
          </a:avLst>
        </a:prstGeom>
      </dsp:spPr>
      <dsp:style>
        <a:lnRef idx="2">
          <a:schemeClr val="lt1"/>
        </a:lnRef>
        <a:fillRef idx="1">
          <a:schemeClr val="accent5">
            <a:hueOff val="11440000"/>
            <a:satOff val="-16470"/>
            <a:lumOff val="8105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1750" tIns="31750" rIns="31750" bIns="317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表现美、创造美的活动</a:t>
          </a:r>
          <a:endParaRPr lang="zh-CN" altLang="en-US"/>
        </a:p>
      </dsp:txBody>
      <dsp:txXfrm>
        <a:off x="1675381" y="478387"/>
        <a:ext cx="4113047" cy="4113047"/>
      </dsp:txXfrm>
    </dsp:sp>
    <dsp:sp modelId="{5F862C79-8BCC-4A5E-975D-3BF34CF1FA52}">
      <dsp:nvSpPr>
        <dsp:cNvPr id="6" name="饼形 5"/>
        <dsp:cNvSpPr/>
      </dsp:nvSpPr>
      <dsp:spPr bwMode="white">
        <a:xfrm>
          <a:off x="1675381" y="478387"/>
          <a:ext cx="4113047" cy="4113047"/>
        </a:xfrm>
        <a:prstGeom prst="pie">
          <a:avLst>
            <a:gd name="adj1" fmla="val 10800000"/>
            <a:gd name="adj2" fmla="val 16200000"/>
          </a:avLst>
        </a:prstGeom>
      </dsp:spPr>
      <dsp:style>
        <a:lnRef idx="2">
          <a:schemeClr val="lt1"/>
        </a:lnRef>
        <a:fillRef idx="1">
          <a:schemeClr val="accent5">
            <a:hueOff val="17160000"/>
            <a:satOff val="-24705"/>
            <a:lumOff val="12157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1750" tIns="31750" rIns="31750" bIns="3175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艺术教育</a:t>
          </a:r>
          <a:endParaRPr lang="zh-CN" altLang="en-US"/>
        </a:p>
      </dsp:txBody>
      <dsp:txXfrm>
        <a:off x="1675381" y="478387"/>
        <a:ext cx="4113047" cy="41130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bkpt" val="fixed"/>
          <dgm:param type="bkPtFixedVal" val="1"/>
          <dgm:param type="off" val="off"/>
          <dgm:param type="grDir" val="bL"/>
          <dgm:param type="flowDir" val="row"/>
        </dgm:alg>
      </dgm:if>
      <dgm:else name="Name2">
        <dgm:alg type="snake">
          <dgm:param type="bkpt" val="fixed"/>
          <dgm:param type="bkPtFixedVal" val="1"/>
          <dgm:param type="off" val="off"/>
          <dgm:param type="grDir" val="bR"/>
          <dgm:param type="flowDir" val="row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type="corner" r:blip="" rot="90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type="corner" r:blip="" rot="180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type="triangle" r:blip="" rot="90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ar" val="1"/>
      <dgm:param type="vertAlign" val="mid"/>
      <dgm:param type="horzAlign" val="ctr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 userDrawn="1"/>
        </p:nvSpPr>
        <p:spPr>
          <a:xfrm flipV="1">
            <a:off x="1264920" y="6280150"/>
            <a:ext cx="9588500" cy="76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2890" y="734695"/>
            <a:ext cx="7702550" cy="325120"/>
          </a:xfrm>
        </p:spPr>
        <p:txBody>
          <a:bodyPr anchor="b">
            <a:noAutofit/>
          </a:bodyPr>
          <a:lstStyle>
            <a:lvl1pPr algn="ctr">
              <a:defRPr sz="4000" b="0"/>
            </a:lvl1pPr>
          </a:lstStyle>
          <a:p>
            <a:r>
              <a:rPr lang="zh-CN" altLang="en-US" dirty="0"/>
              <a:t>第七章 幼儿园课程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30310" y="6382385"/>
            <a:ext cx="27432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圆角矩形 9"/>
          <p:cNvSpPr/>
          <p:nvPr userDrawn="1"/>
        </p:nvSpPr>
        <p:spPr>
          <a:xfrm>
            <a:off x="1497965" y="1059815"/>
            <a:ext cx="7332345" cy="76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469390" y="749935"/>
            <a:ext cx="1198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160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学前教育学</a:t>
            </a:r>
            <a:endParaRPr lang="zh-CN" altLang="zh-CN" sz="160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696325" y="635317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北京出版社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圆角矩形 12"/>
          <p:cNvSpPr/>
          <p:nvPr userDrawn="1"/>
        </p:nvSpPr>
        <p:spPr>
          <a:xfrm>
            <a:off x="2327910" y="5866765"/>
            <a:ext cx="843915" cy="58674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1905000" y="6382385"/>
            <a:ext cx="476250" cy="3848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>
            <a:normAutofit/>
          </a:bodyPr>
          <a:lstStyle>
            <a:lvl1pPr algn="l">
              <a:defRPr sz="54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E9EFC-E4FE-4FC0-B3F2-A3679AB85062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1D05C-6D10-4E80-9127-F87D95EE3F95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C98BE-7255-4E76-ADE9-02EC4A652765}" type="datetimeFigureOut">
              <a:rPr lang="en-US"/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AEA7-C07B-4E27-8ACC-1B0DC5F4B248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4F63C-9AA3-400E-B2C1-A7B4F6D99CF0}" type="datetimeFigureOut">
              <a:rPr lang="en-US"/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22CD6-3017-4AE4-ACCD-0A4307647817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6993-0F17-4BAB-B935-2A441F49EEFD}" type="datetimeFigureOut">
              <a:rPr lang="en-US"/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438F5-348F-4D92-8EAE-A9528FF766D0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009A-70A6-4C16-A6E1-C33ADC1D65F4}" type="datetimeFigureOut">
              <a:rPr lang="en-US"/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9091-E882-40A6-A60A-DD664E872624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endParaRPr noProof="0"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endParaRPr noProof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32" name="Date Placeholder 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9DDEF-DD23-4C1D-8BA6-54C666CA3739}" type="datetimeFigureOut">
              <a:rPr lang="en-US"/>
            </a:fld>
            <a:endParaRPr lang="en-US"/>
          </a:p>
        </p:txBody>
      </p:sp>
      <p:sp>
        <p:nvSpPr>
          <p:cNvPr id="33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34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0F70C-954E-4A1C-93F5-03064873B1B9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A540E-5FA1-4826-9EA7-5A64920FFFB4}" type="datetimeFigureOut">
              <a:rPr lang="en-US"/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EEC52-9562-47FE-910A-C8225E6A15AB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/>
          <p:nvPr/>
        </p:nvGrpSpPr>
        <p:grpSpPr bwMode="auto">
          <a:xfrm>
            <a:off x="595313" y="781050"/>
            <a:ext cx="6434137" cy="5054600"/>
            <a:chOff x="5162444" y="781398"/>
            <a:chExt cx="6433398" cy="5053665"/>
          </a:xfrm>
        </p:grpSpPr>
        <p:sp>
          <p:nvSpPr>
            <p:cNvPr id="6" name="Freeform 42"/>
            <p:cNvSpPr/>
            <p:nvPr/>
          </p:nvSpPr>
          <p:spPr bwMode="auto">
            <a:xfrm rot="16200000" flipV="1">
              <a:off x="3342718" y="3275693"/>
              <a:ext cx="3828342" cy="17460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7" name="Freeform 43"/>
            <p:cNvSpPr/>
            <p:nvPr/>
          </p:nvSpPr>
          <p:spPr bwMode="auto">
            <a:xfrm rot="16200000" flipV="1">
              <a:off x="9565004" y="3299501"/>
              <a:ext cx="3837865" cy="17461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grpSp>
          <p:nvGrpSpPr>
            <p:cNvPr id="8" name="Group 10"/>
            <p:cNvGrpSpPr/>
            <p:nvPr/>
          </p:nvGrpSpPr>
          <p:grpSpPr bwMode="auto">
            <a:xfrm>
              <a:off x="5814829" y="859172"/>
              <a:ext cx="5128624" cy="4880659"/>
              <a:chOff x="7856935" y="859172"/>
              <a:chExt cx="3086477" cy="4880659"/>
            </a:xfrm>
          </p:grpSpPr>
          <p:sp>
            <p:nvSpPr>
              <p:cNvPr id="17" name="Freeform 41"/>
              <p:cNvSpPr/>
              <p:nvPr/>
            </p:nvSpPr>
            <p:spPr bwMode="auto">
              <a:xfrm rot="16200000" flipV="1">
                <a:off x="9392238" y="4188656"/>
                <a:ext cx="15872" cy="3086477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  <p:sp>
            <p:nvSpPr>
              <p:cNvPr id="18" name="Freeform 44"/>
              <p:cNvSpPr/>
              <p:nvPr/>
            </p:nvSpPr>
            <p:spPr bwMode="auto">
              <a:xfrm rot="16200000" flipV="1">
                <a:off x="9367556" y="-651448"/>
                <a:ext cx="12698" cy="3033937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</p:grpSp>
        <p:sp>
          <p:nvSpPr>
            <p:cNvPr id="9" name="Freeform 45"/>
            <p:cNvSpPr>
              <a:spLocks noEditPoints="1"/>
            </p:cNvSpPr>
            <p:nvPr/>
          </p:nvSpPr>
          <p:spPr bwMode="auto">
            <a:xfrm rot="16200000" flipV="1">
              <a:off x="5185477" y="5323170"/>
              <a:ext cx="477750" cy="523815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 rot="16200000" flipV="1">
              <a:off x="5197382" y="5323965"/>
              <a:ext cx="477749" cy="512704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1" name="Freeform 47"/>
            <p:cNvSpPr>
              <a:spLocks noEditPoints="1"/>
            </p:cNvSpPr>
            <p:nvPr/>
          </p:nvSpPr>
          <p:spPr bwMode="auto">
            <a:xfrm rot="16200000" flipV="1">
              <a:off x="11077601" y="5321583"/>
              <a:ext cx="507906" cy="51905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 rot="16200000" flipV="1">
              <a:off x="11092679" y="5320789"/>
              <a:ext cx="471401" cy="534926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3" name="Freeform 49"/>
            <p:cNvSpPr>
              <a:spLocks noEditPoints="1"/>
            </p:cNvSpPr>
            <p:nvPr/>
          </p:nvSpPr>
          <p:spPr bwMode="auto">
            <a:xfrm rot="16200000" flipV="1">
              <a:off x="11051408" y="771858"/>
              <a:ext cx="468226" cy="519052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4" name="Freeform 50"/>
            <p:cNvSpPr>
              <a:spLocks noEditPoints="1"/>
            </p:cNvSpPr>
            <p:nvPr/>
          </p:nvSpPr>
          <p:spPr bwMode="auto">
            <a:xfrm rot="16200000" flipV="1">
              <a:off x="11044265" y="786937"/>
              <a:ext cx="468226" cy="488894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5" name="Freeform 51"/>
            <p:cNvSpPr>
              <a:spLocks noEditPoints="1"/>
            </p:cNvSpPr>
            <p:nvPr/>
          </p:nvSpPr>
          <p:spPr bwMode="auto">
            <a:xfrm rot="16200000" flipV="1">
              <a:off x="5232300" y="721066"/>
              <a:ext cx="423785" cy="544449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6" name="Freeform 52"/>
            <p:cNvSpPr>
              <a:spLocks noEditPoints="1"/>
            </p:cNvSpPr>
            <p:nvPr/>
          </p:nvSpPr>
          <p:spPr bwMode="auto">
            <a:xfrm rot="16200000" flipV="1">
              <a:off x="5241825" y="749637"/>
              <a:ext cx="428546" cy="492068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5D984-6578-4E00-BF0E-99730700C704}" type="datetimeFigureOut">
              <a:rPr lang="en-US"/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8703F-D42A-4D50-90FB-924DB4F40A68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3B49-CF59-4BB6-873F-EA194AB950D2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99E8F-7D82-498A-886C-4AEA967F85FA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BC525-E447-4702-8E40-00361EA159D4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5FA36-2796-4584-90DE-91984E48919D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 userDrawn="1"/>
        </p:nvSpPr>
        <p:spPr>
          <a:xfrm flipV="1">
            <a:off x="1264920" y="6280150"/>
            <a:ext cx="9588500" cy="76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2890" y="734695"/>
            <a:ext cx="7702550" cy="325120"/>
          </a:xfrm>
        </p:spPr>
        <p:txBody>
          <a:bodyPr anchor="b">
            <a:noAutofit/>
          </a:bodyPr>
          <a:lstStyle>
            <a:lvl1pPr algn="ctr">
              <a:defRPr sz="4000" b="0"/>
            </a:lvl1pPr>
          </a:lstStyle>
          <a:p>
            <a:r>
              <a:rPr lang="zh-CN" altLang="en-US" dirty="0"/>
              <a:t>第七章 幼儿园课程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30310" y="6382385"/>
            <a:ext cx="27432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圆角矩形 9"/>
          <p:cNvSpPr/>
          <p:nvPr userDrawn="1"/>
        </p:nvSpPr>
        <p:spPr>
          <a:xfrm>
            <a:off x="1497965" y="1059815"/>
            <a:ext cx="7332345" cy="76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469390" y="749935"/>
            <a:ext cx="1198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160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学前教育学</a:t>
            </a:r>
            <a:endParaRPr lang="zh-CN" altLang="zh-CN" sz="160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696325" y="635317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北京出版社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圆角矩形 12"/>
          <p:cNvSpPr/>
          <p:nvPr userDrawn="1"/>
        </p:nvSpPr>
        <p:spPr>
          <a:xfrm>
            <a:off x="2327910" y="5866765"/>
            <a:ext cx="843915" cy="58674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1905000" y="6382385"/>
            <a:ext cx="476250" cy="3848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4.pn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5213" y="304800"/>
            <a:ext cx="10058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zh-CN" smtClean="0"/>
              <a:t>Click to edit Master title style</a:t>
            </a:r>
            <a:endParaRPr lang="zh-CN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5213" y="1752600"/>
            <a:ext cx="10058400" cy="4229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Click to edit Master text styles</a:t>
            </a:r>
            <a:endParaRPr lang="zh-CN" altLang="zh-CN" smtClean="0"/>
          </a:p>
          <a:p>
            <a:pPr lvl="1"/>
            <a:r>
              <a:rPr lang="zh-CN" altLang="zh-CN" smtClean="0"/>
              <a:t>Second level</a:t>
            </a:r>
            <a:endParaRPr lang="zh-CN" altLang="zh-CN" smtClean="0"/>
          </a:p>
          <a:p>
            <a:pPr lvl="2"/>
            <a:r>
              <a:rPr lang="zh-CN" altLang="zh-CN" smtClean="0"/>
              <a:t>Third level</a:t>
            </a:r>
            <a:endParaRPr lang="zh-CN" altLang="zh-CN" smtClean="0"/>
          </a:p>
          <a:p>
            <a:pPr lvl="3"/>
            <a:r>
              <a:rPr lang="zh-CN" altLang="zh-CN" smtClean="0"/>
              <a:t>Fourth level</a:t>
            </a:r>
            <a:endParaRPr lang="zh-CN" altLang="zh-CN" smtClean="0"/>
          </a:p>
          <a:p>
            <a:pPr lvl="4"/>
            <a:r>
              <a:rPr lang="zh-CN" altLang="zh-CN" smtClean="0"/>
              <a:t>Fifth level</a:t>
            </a:r>
            <a:endParaRPr lang="zh-CN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3" y="6019800"/>
            <a:ext cx="1397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7899265-82B1-4BEA-847D-70A944F889E0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0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0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53D219-1385-47B0-B76E-450016AD8700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4D290B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9pPr>
    </p:titleStyle>
    <p:bodyStyle>
      <a:lvl1pPr marL="346075" indent="-346075" algn="l" rtl="0" eaLnBrk="0" fontAlgn="base" hangingPunct="0"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4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5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6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2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3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38.xml"/><Relationship Id="rId6" Type="http://schemas.openxmlformats.org/officeDocument/2006/relationships/image" Target="../media/image21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9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0.xml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6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45.xml"/><Relationship Id="rId6" Type="http://schemas.openxmlformats.org/officeDocument/2006/relationships/image" Target="../media/image28.pn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tags" Target="../tags/tag46.xml"/><Relationship Id="rId6" Type="http://schemas.openxmlformats.org/officeDocument/2006/relationships/image" Target="../media/image29.pn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7.xml"/><Relationship Id="rId1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8.xml"/><Relationship Id="rId1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011170" y="1752600"/>
            <a:ext cx="8112125" cy="1828800"/>
          </a:xfrm>
        </p:spPr>
        <p:txBody>
          <a:bodyPr/>
          <a:p>
            <a:pPr algn="ctr"/>
            <a:r>
              <a:rPr lang="zh-CN" altLang="zh-CN" sz="48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项目四  幼儿园全面发展教育</a:t>
            </a:r>
            <a:endParaRPr lang="zh-CN" altLang="zh-CN" sz="48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幼儿体育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93" name="Rectangle 17"/>
          <p:cNvSpPr/>
          <p:nvPr/>
        </p:nvSpPr>
        <p:spPr>
          <a:xfrm rot="3419336">
            <a:off x="3111500" y="192976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94" name="Text Box 18"/>
          <p:cNvSpPr txBox="1"/>
          <p:nvPr/>
        </p:nvSpPr>
        <p:spPr>
          <a:xfrm>
            <a:off x="3326289" y="207611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4184455" y="446087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幼儿体育的实施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3245485" y="446117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4195885" y="210883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4000" b="1" dirty="0">
                <a:latin typeface="Arial" panose="020B0604020202020204" pitchFamily="34" charset="0"/>
                <a:ea typeface="全新硬笔隶书简"/>
              </a:rPr>
              <a:t>幼儿体育的目标</a:t>
            </a:r>
            <a:endParaRPr lang="zh-CN" altLang="zh-CN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075" name="Line 13"/>
          <p:cNvSpPr/>
          <p:nvPr/>
        </p:nvSpPr>
        <p:spPr>
          <a:xfrm>
            <a:off x="3427095" y="2815590"/>
            <a:ext cx="554228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5" name="Line 13"/>
          <p:cNvSpPr/>
          <p:nvPr/>
        </p:nvSpPr>
        <p:spPr>
          <a:xfrm>
            <a:off x="3474085" y="517398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8628" name="Rectangle 20"/>
          <p:cNvSpPr>
            <a:spLocks noChangeArrowheads="1"/>
          </p:cNvSpPr>
          <p:nvPr/>
        </p:nvSpPr>
        <p:spPr bwMode="auto">
          <a:xfrm rot="3419336">
            <a:off x="3039745" y="4251960"/>
            <a:ext cx="765810" cy="77851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3306604" y="440148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3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4129845" y="331660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幼儿体育的内容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3190875" y="331690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Line 13"/>
          <p:cNvSpPr/>
          <p:nvPr/>
        </p:nvSpPr>
        <p:spPr>
          <a:xfrm>
            <a:off x="3419475" y="402971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2" name="Rectangle 20"/>
          <p:cNvSpPr>
            <a:spLocks noChangeArrowheads="1"/>
          </p:cNvSpPr>
          <p:nvPr/>
        </p:nvSpPr>
        <p:spPr bwMode="auto">
          <a:xfrm rot="3419336">
            <a:off x="2985135" y="310769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3251994" y="325721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79220" y="1396365"/>
            <a:ext cx="9433560" cy="40652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体育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2160" y="1812290"/>
            <a:ext cx="850836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一、目标</a:t>
            </a:r>
            <a:endParaRPr lang="zh-CN" altLang="en-US" sz="3600" b="1"/>
          </a:p>
          <a:p>
            <a:r>
              <a:rPr lang="zh-CN" altLang="en-US" sz="3600" b="1"/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（一）概念：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幼儿体育是指在幼儿园进行的，遵循幼儿身体生长发育的规律，运用科学的方法，以增强幼儿的体质、保证幼儿健康为目的的一系列教育活动。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健康包括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生理健康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心理健康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体育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5045" y="1360805"/>
            <a:ext cx="850836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一</a:t>
            </a:r>
            <a:r>
              <a:rPr lang="zh-CN" altLang="en-US" sz="3600" b="1"/>
              <a:t>、目标</a:t>
            </a:r>
            <a:endParaRPr lang="zh-CN" altLang="en-US" sz="3600" b="1"/>
          </a:p>
          <a:p>
            <a:r>
              <a:rPr lang="zh-CN" altLang="en-US" sz="3600" b="1"/>
              <a:t>   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（二）目标：促进幼儿身体的正常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发育和机能的协调发展，增强体质，促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进心理健康，培养良好的生活习惯、卫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生习惯和参加体育活动的兴趣。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5085" y="2336165"/>
            <a:ext cx="4297045" cy="28619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体育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5045" y="1360805"/>
            <a:ext cx="1079373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二、内容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内容：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①促进幼儿健康成长。在锻炼幼儿身体的同时，做好卫生保健工作。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②发展幼儿的基本动作，包括走、跑、跳、攀登等基本技能。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③培养幼儿良好的生活、卫生习惯。培养幼儿合理严格的保健制度。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④增强幼儿的自我保护意识。针对幼儿自我保护意识差，进行相应的安全知识教育。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7775" y="269240"/>
            <a:ext cx="3146425" cy="23475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135" y="936625"/>
            <a:ext cx="1079373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三、幼儿体育的实施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1．实施幼儿体育的途径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（1）创设环境，科学养护，促进幼儿健康成长。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（2）组织活动，培养技能，增强幼儿对体育活动的兴趣。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（3）提高水平，激发兴趣，培养习惯和品质。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（4）增强体育活动的兴趣和幼儿的自我保护意识。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7490" y="430530"/>
            <a:ext cx="4044950" cy="30340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135" y="936625"/>
            <a:ext cx="1079373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三、幼儿体育的实施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2、实施幼儿体育应遵循的基本原则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（1）全面性原则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（2）游戏性原则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（3）生活教育原则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（4）安全性原则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4690" y="936625"/>
            <a:ext cx="4762500" cy="3171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135" y="936625"/>
            <a:ext cx="1079373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三、幼儿体育的实施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3、实施幼儿体育应注意的问题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（1）注重幼儿身体素质的提高  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（2）重视培养幼儿对体育活动的兴趣和态度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（3）专门的体育活动与日常活动相结合 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（4）注意体育活动中教师的指导方式 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4145" y="898525"/>
            <a:ext cx="4093210" cy="40932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5045" y="1360805"/>
            <a:ext cx="10793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1382395"/>
            <a:ext cx="7697470" cy="43389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5045" y="1360805"/>
            <a:ext cx="10793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93" name="Rectangle 17"/>
          <p:cNvSpPr/>
          <p:nvPr/>
        </p:nvSpPr>
        <p:spPr>
          <a:xfrm rot="3419336">
            <a:off x="3111500" y="192976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94" name="Text Box 18"/>
          <p:cNvSpPr txBox="1"/>
          <p:nvPr/>
        </p:nvSpPr>
        <p:spPr>
          <a:xfrm>
            <a:off x="3326289" y="207611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4184455" y="446087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幼儿</a:t>
            </a:r>
            <a:r>
              <a:rPr lang="zh-CN" altLang="zh-CN" sz="4000" b="1" dirty="0">
                <a:latin typeface="Arial" panose="020B0604020202020204" pitchFamily="34" charset="0"/>
                <a:ea typeface="全新硬笔隶书简"/>
                <a:sym typeface="+mn-ea"/>
              </a:rPr>
              <a:t>智</a:t>
            </a: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育的实施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3245485" y="446117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4195885" y="210883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4000" b="1" dirty="0">
                <a:latin typeface="Arial" panose="020B0604020202020204" pitchFamily="34" charset="0"/>
                <a:ea typeface="全新硬笔隶书简"/>
              </a:rPr>
              <a:t>幼儿智育的目标</a:t>
            </a:r>
            <a:endParaRPr lang="zh-CN" altLang="zh-CN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075" name="Line 13"/>
          <p:cNvSpPr/>
          <p:nvPr/>
        </p:nvSpPr>
        <p:spPr>
          <a:xfrm>
            <a:off x="3427095" y="2815590"/>
            <a:ext cx="554228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5" name="Line 13"/>
          <p:cNvSpPr/>
          <p:nvPr/>
        </p:nvSpPr>
        <p:spPr>
          <a:xfrm>
            <a:off x="3474085" y="517398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8628" name="Rectangle 20"/>
          <p:cNvSpPr>
            <a:spLocks noChangeArrowheads="1"/>
          </p:cNvSpPr>
          <p:nvPr/>
        </p:nvSpPr>
        <p:spPr bwMode="auto">
          <a:xfrm rot="3419336">
            <a:off x="3039745" y="4251960"/>
            <a:ext cx="765810" cy="77851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3306604" y="440148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3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4129845" y="331660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幼儿</a:t>
            </a:r>
            <a:r>
              <a:rPr lang="zh-CN" altLang="zh-CN" sz="4000" b="1" dirty="0">
                <a:latin typeface="Arial" panose="020B0604020202020204" pitchFamily="34" charset="0"/>
                <a:ea typeface="全新硬笔隶书简"/>
                <a:sym typeface="+mn-ea"/>
              </a:rPr>
              <a:t>智</a:t>
            </a: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育的内容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3190875" y="331690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Line 13"/>
          <p:cNvSpPr/>
          <p:nvPr/>
        </p:nvSpPr>
        <p:spPr>
          <a:xfrm>
            <a:off x="3419475" y="402971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2" name="Rectangle 20"/>
          <p:cNvSpPr>
            <a:spLocks noChangeArrowheads="1"/>
          </p:cNvSpPr>
          <p:nvPr/>
        </p:nvSpPr>
        <p:spPr bwMode="auto">
          <a:xfrm rot="3419336">
            <a:off x="2985135" y="310769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3251994" y="325721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79220" y="1396365"/>
            <a:ext cx="9433560" cy="40652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21840" y="1836420"/>
            <a:ext cx="8508365" cy="3184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spcAft>
                <a:spcPts val="600"/>
              </a:spcAft>
            </a:pPr>
            <a:r>
              <a:rPr lang="zh-CN" altLang="en-US" sz="3600" b="1"/>
              <a:t>一、目标</a:t>
            </a:r>
            <a:endParaRPr lang="zh-CN" altLang="en-US" sz="3600" b="1"/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（一）概念：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幼儿智育是幼教工作者根据幼儿认知活动的特点和认知发展规律，有目的、有计划地组织幼儿进行探究活动，以获取粗浅的知识、发展智力、增进对周围事物的求知兴趣，并养成良好学习习惯的教育过程。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941570" y="38608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  <a:endParaRPr lang="zh-CN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1524000" y="1337310"/>
            <a:ext cx="9144000" cy="44443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811655" y="1653540"/>
            <a:ext cx="885634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知识目标：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1. 掌握德、智、体、美“四育”的目标、内容及实施要求</a:t>
            </a:r>
            <a:endParaRPr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2. 理解幼儿园全面发展教育的内涵及各育之间的关系</a:t>
            </a:r>
            <a:endParaRPr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3. 了解全面发展教育的意义及理论基础</a:t>
            </a:r>
            <a:endParaRPr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 技能目标：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1. 能够在实际工作中贯彻全面发展教育的理念</a:t>
            </a:r>
            <a:endParaRPr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2. 在学前教育教学实践中遵循各育的教育原则</a:t>
            </a:r>
            <a:endParaRPr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 素质目标：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b="1">
                <a:latin typeface="华文仿宋" panose="02010600040101010101" charset="-122"/>
                <a:ea typeface="华文仿宋" panose="02010600040101010101" charset="-122"/>
                <a:cs typeface="微软雅黑" panose="020B0503020204020204" pitchFamily="34" charset="-122"/>
              </a:rPr>
              <a:t>通过全面发展教育的学习帮助学生建立全面、和谐、整体的教育理念</a:t>
            </a:r>
            <a:endParaRPr b="1">
              <a:latin typeface="华文仿宋" panose="02010600040101010101" charset="-122"/>
              <a:ea typeface="华文仿宋" panose="02010600040101010101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5045" y="1360805"/>
            <a:ext cx="8508365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一</a:t>
            </a:r>
            <a:r>
              <a:rPr lang="zh-CN" altLang="en-US" sz="3600" b="1"/>
              <a:t>、目标   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（二）目标：发展幼儿智力，培养正确运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用感官和运用语言交往的能力，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培养幼儿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有益的兴趣和求知欲望，培养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初步的动手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探究能力。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5395" y="1932305"/>
            <a:ext cx="4352925" cy="28987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5045" y="1360805"/>
            <a:ext cx="1079373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二、内容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1、发展幼儿的智力。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2、引导幼儿获得粗浅的知识。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3、培养幼儿求知的兴趣和欲望以及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良好的学习习惯。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7055" y="1416685"/>
            <a:ext cx="4968875" cy="37268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135" y="629285"/>
            <a:ext cx="10793730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三、幼儿智育的实施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（一）实施幼儿智育的途径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1、组织形式多样的活动，发展幼儿智力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2、选择幼儿生活中熟悉的内容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3、有机整合多元化教育资源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4、创设宽松、自由的环境，让幼儿自主活动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5、培养幼儿良好的学习品质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7480" y="629285"/>
            <a:ext cx="4142740" cy="31076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135" y="936625"/>
            <a:ext cx="1079373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三、幼儿智育的实施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（二）实施幼儿智育应遵循的基本原则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、科学性与思想性相结合的原则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2、直观性原则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3、活动性原则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4、积极性原则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5、因材施教原则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1675" y="936625"/>
            <a:ext cx="4762500" cy="3171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095" y="1139825"/>
            <a:ext cx="7067550" cy="47078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任务四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德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任务四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幼儿德育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93" name="Rectangle 17"/>
          <p:cNvSpPr/>
          <p:nvPr/>
        </p:nvSpPr>
        <p:spPr>
          <a:xfrm rot="3419336">
            <a:off x="3111500" y="192976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94" name="Text Box 18"/>
          <p:cNvSpPr txBox="1"/>
          <p:nvPr/>
        </p:nvSpPr>
        <p:spPr>
          <a:xfrm>
            <a:off x="3326289" y="207611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4184455" y="446087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幼儿德育的实施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3245485" y="446117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4195885" y="210883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4000" b="1" dirty="0">
                <a:latin typeface="Arial" panose="020B0604020202020204" pitchFamily="34" charset="0"/>
                <a:ea typeface="全新硬笔隶书简"/>
              </a:rPr>
              <a:t>幼儿德育的目标</a:t>
            </a:r>
            <a:endParaRPr lang="zh-CN" altLang="zh-CN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075" name="Line 13"/>
          <p:cNvSpPr/>
          <p:nvPr/>
        </p:nvSpPr>
        <p:spPr>
          <a:xfrm>
            <a:off x="3427095" y="2815590"/>
            <a:ext cx="554228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5" name="Line 13"/>
          <p:cNvSpPr/>
          <p:nvPr/>
        </p:nvSpPr>
        <p:spPr>
          <a:xfrm>
            <a:off x="3474085" y="517398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8628" name="Rectangle 20"/>
          <p:cNvSpPr>
            <a:spLocks noChangeArrowheads="1"/>
          </p:cNvSpPr>
          <p:nvPr/>
        </p:nvSpPr>
        <p:spPr bwMode="auto">
          <a:xfrm rot="3419336">
            <a:off x="3039745" y="4251960"/>
            <a:ext cx="765810" cy="77851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3306604" y="440148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3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4129845" y="331660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幼儿德育的内容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3190875" y="331690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Line 13"/>
          <p:cNvSpPr/>
          <p:nvPr/>
        </p:nvSpPr>
        <p:spPr>
          <a:xfrm>
            <a:off x="3419475" y="402971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2" name="Rectangle 20"/>
          <p:cNvSpPr>
            <a:spLocks noChangeArrowheads="1"/>
          </p:cNvSpPr>
          <p:nvPr/>
        </p:nvSpPr>
        <p:spPr bwMode="auto">
          <a:xfrm rot="3419336">
            <a:off x="2985135" y="310769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3251994" y="325721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79220" y="1396365"/>
            <a:ext cx="9433560" cy="43383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任务四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德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2160" y="1812290"/>
            <a:ext cx="850836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一、目标</a:t>
            </a:r>
            <a:endParaRPr lang="zh-CN" altLang="en-US" sz="3600" b="1"/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 （一）定义：幼儿德育是道德教育的起始阶段，是教育者根据幼儿身心发展的特点和幼儿品德形成规律，结合幼儿生活的实际情况，对幼儿有目的、有计划的施加影响，使幼儿形成一定品德和个性的教育。</a:t>
            </a:r>
            <a:endParaRPr lang="zh-CN" altLang="en-US" sz="3600" b="1"/>
          </a:p>
          <a:p>
            <a:r>
              <a:rPr lang="zh-CN" altLang="en-US" sz="3600" b="1"/>
              <a:t> 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任务四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德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5045" y="1360805"/>
            <a:ext cx="8508365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一、目标</a:t>
            </a:r>
            <a:r>
              <a:rPr lang="zh-CN" altLang="en-US" sz="3600" b="1"/>
              <a:t>   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（二）目标：萌发幼儿爱祖国、爱家乡、爱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集体、爱劳动、爱科学的情感，培养诚实、自信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、友爱、勇敢、勤学、好问、爱护公物、克服困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难、讲礼貌、守纪律等良好的品德行为和习惯，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以及活泼开朗的性格。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9815" y="1780540"/>
            <a:ext cx="3341370" cy="40239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任务四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德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5045" y="1330960"/>
            <a:ext cx="1079373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二、内容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1277620" y="2202180"/>
          <a:ext cx="7041515" cy="3246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6765" y="1330960"/>
            <a:ext cx="3630295" cy="292862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135" y="936625"/>
            <a:ext cx="1079373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三、幼儿德育的实施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（一）实施途径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1、日常生活是实施幼儿德育最基本的途径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2、专门的德育活动是实施幼儿德育的有效手段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3、道德行为培养以基本文明规范为基础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4、游戏中学习人际关系与交往能力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5、注重培养幼儿的良好个性和自理能力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6020" y="430530"/>
            <a:ext cx="4505325" cy="32232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941570" y="38608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endParaRPr lang="zh-CN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1524000" y="1630045"/>
            <a:ext cx="8636635" cy="38779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811655" y="2098675"/>
            <a:ext cx="96767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全面发展教育的内涵、意义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全面发展教育“四育”之间的关系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德、智、体、美“四育”的目标、内容、途径及实施原则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135" y="844550"/>
            <a:ext cx="1079373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三、幼儿德育的实施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（二）德育实施的基本原则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1、尊重关爱与严格要求相结合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2、知行合一原则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3、重视指导幼儿行为的技巧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4、教育一致性和连贯性的原则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3895" y="1623695"/>
            <a:ext cx="4762500" cy="36099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任务五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美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51940"/>
            <a:ext cx="5614670" cy="3980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390" y="1551305"/>
            <a:ext cx="5459095" cy="39808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任务五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幼儿美育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93" name="Rectangle 17"/>
          <p:cNvSpPr/>
          <p:nvPr/>
        </p:nvSpPr>
        <p:spPr>
          <a:xfrm rot="3419336">
            <a:off x="1938020" y="192976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94" name="Text Box 18"/>
          <p:cNvSpPr txBox="1"/>
          <p:nvPr/>
        </p:nvSpPr>
        <p:spPr>
          <a:xfrm>
            <a:off x="2152809" y="207611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3010975" y="446087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幼儿美育的实施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2072005" y="446117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3022405" y="210883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4000" b="1" dirty="0">
                <a:latin typeface="Arial" panose="020B0604020202020204" pitchFamily="34" charset="0"/>
                <a:ea typeface="全新硬笔隶书简"/>
              </a:rPr>
              <a:t>幼儿美育的目标</a:t>
            </a:r>
            <a:endParaRPr lang="zh-CN" altLang="zh-CN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075" name="Line 13"/>
          <p:cNvSpPr/>
          <p:nvPr/>
        </p:nvSpPr>
        <p:spPr>
          <a:xfrm>
            <a:off x="2253615" y="2815590"/>
            <a:ext cx="554228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5" name="Line 13"/>
          <p:cNvSpPr/>
          <p:nvPr/>
        </p:nvSpPr>
        <p:spPr>
          <a:xfrm>
            <a:off x="2300605" y="517398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8628" name="Rectangle 20"/>
          <p:cNvSpPr>
            <a:spLocks noChangeArrowheads="1"/>
          </p:cNvSpPr>
          <p:nvPr/>
        </p:nvSpPr>
        <p:spPr bwMode="auto">
          <a:xfrm rot="3419336">
            <a:off x="1866265" y="4251960"/>
            <a:ext cx="765810" cy="778510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2133124" y="440148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3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2956365" y="3316606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幼儿美育的内容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2017395" y="331690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Line 13"/>
          <p:cNvSpPr/>
          <p:nvPr/>
        </p:nvSpPr>
        <p:spPr>
          <a:xfrm>
            <a:off x="2245995" y="402971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2" name="Rectangle 20"/>
          <p:cNvSpPr>
            <a:spLocks noChangeArrowheads="1"/>
          </p:cNvSpPr>
          <p:nvPr/>
        </p:nvSpPr>
        <p:spPr bwMode="auto">
          <a:xfrm rot="3419336">
            <a:off x="1811655" y="310769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2078514" y="325721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4930" y="1249045"/>
            <a:ext cx="4370705" cy="31413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79220" y="1396365"/>
            <a:ext cx="9433560" cy="40652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任务五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美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2160" y="1812290"/>
            <a:ext cx="8508365" cy="2753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spcAft>
                <a:spcPts val="600"/>
              </a:spcAft>
            </a:pPr>
            <a:r>
              <a:rPr lang="zh-CN" altLang="en-US" sz="3600" b="1"/>
              <a:t>一、目标</a:t>
            </a:r>
            <a:endParaRPr lang="zh-CN" altLang="en-US" sz="3600" b="1"/>
          </a:p>
          <a:p>
            <a:r>
              <a:rPr lang="zh-CN" altLang="en-US" sz="3600" b="1"/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（一）概念：幼儿美育是根据幼儿的身心发展特点和审美心理规律，利用美的事物和丰富的审美活动来培养幼儿感受美、理解美、表现美和欣赏美的能力的教育。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任务五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美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5045" y="1360805"/>
            <a:ext cx="850836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一</a:t>
            </a:r>
            <a:r>
              <a:rPr lang="zh-CN" altLang="en-US" sz="3600" b="1"/>
              <a:t>、目标</a:t>
            </a:r>
            <a:endParaRPr lang="zh-CN" altLang="en-US" sz="3600" b="1"/>
          </a:p>
          <a:p>
            <a:r>
              <a:rPr lang="zh-CN" altLang="en-US" sz="3600" b="1"/>
              <a:t>   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（二）目标：培养幼儿感受美、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表现美的情趣和能力。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2130" y="1360805"/>
            <a:ext cx="4762500" cy="33623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任务五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美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9660" y="1274445"/>
            <a:ext cx="10793730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二、内容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514985" y="1513840"/>
          <a:ext cx="6956425" cy="4777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4615" y="1513840"/>
            <a:ext cx="4168775" cy="372681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135" y="936625"/>
            <a:ext cx="1079373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三、幼儿美育的实施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（一）幼儿美育的实施途径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782320" y="1805305"/>
          <a:ext cx="7637145" cy="4896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4370" y="936625"/>
            <a:ext cx="4762500" cy="357187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135" y="936625"/>
            <a:ext cx="1079373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</a:t>
            </a:r>
            <a:r>
              <a:rPr lang="zh-CN" altLang="en-US" sz="3600" b="1"/>
              <a:t>三、幼儿体育的实施</a:t>
            </a:r>
            <a:endParaRPr lang="zh-CN" altLang="en-US" sz="3600" b="1"/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（一）实施幼儿美育应遵循的基本原则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1.活动性原则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2.快乐性原则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3.创造性原则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4.个性化原则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2485" y="1878330"/>
            <a:ext cx="4762500" cy="32861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956310" y="435292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r>
              <a:rPr lang="zh-CN" altLang="en-US" smtClean="0">
                <a:ea typeface="宋体" panose="02010600030101010101" pitchFamily="2" charset="-122"/>
              </a:rPr>
              <a:t>思考题</a:t>
            </a: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幼儿体育的目标是什么？实施幼儿体育时应注意些什么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简述幼儿智育的内容及实施途径？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幼儿德育的内容包括那些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德育的实施途径有哪些？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幼儿美育目标及意义？</a:t>
            </a:r>
            <a:b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如何理解幼儿的全面发展教育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6710" y="4152265"/>
            <a:ext cx="1366520" cy="19069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/>
          </p:nvPr>
        </p:nvSpPr>
        <p:spPr>
          <a:xfrm>
            <a:off x="4265613" y="1752600"/>
            <a:ext cx="6858000" cy="1828800"/>
          </a:xfrm>
        </p:spPr>
        <p:txBody>
          <a:bodyPr/>
          <a:lstStyle/>
          <a:p>
            <a:pPr eaLnBrk="1" hangingPunct="1"/>
            <a:r>
              <a:rPr lang="zh-CN" altLang="zh-CN" sz="66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谢 谢 观 看！</a:t>
            </a:r>
            <a:endParaRPr lang="zh-CN" altLang="zh-CN" sz="6600" b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12775" y="4541520"/>
            <a:ext cx="1024255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4800" b="1" smtClean="0">
                <a:ea typeface="宋体" panose="02010600030101010101" pitchFamily="2" charset="-122"/>
              </a:rPr>
              <a:t>  </a:t>
            </a:r>
            <a:br>
              <a:rPr lang="en-US" altLang="zh-CN" sz="4800" b="1" smtClean="0">
                <a:ea typeface="宋体" panose="02010600030101010101" pitchFamily="2" charset="-122"/>
              </a:rPr>
            </a:br>
            <a:br>
              <a:rPr lang="en-US" altLang="zh-CN" sz="4800" b="1" smtClean="0">
                <a:ea typeface="宋体" panose="02010600030101010101" pitchFamily="2" charset="-122"/>
              </a:rPr>
            </a:br>
            <a:br>
              <a:rPr lang="en-US" altLang="zh-CN" sz="4800" b="1" smtClean="0">
                <a:ea typeface="宋体" panose="02010600030101010101" pitchFamily="2" charset="-122"/>
              </a:rPr>
            </a:br>
            <a:br>
              <a:rPr lang="en-US" altLang="zh-CN" sz="4800" b="1" smtClean="0">
                <a:ea typeface="宋体" panose="02010600030101010101" pitchFamily="2" charset="-122"/>
              </a:rPr>
            </a:br>
            <a:br>
              <a:rPr lang="en-US" altLang="zh-CN" sz="4800" b="1" smtClean="0">
                <a:ea typeface="宋体" panose="02010600030101010101" pitchFamily="2" charset="-122"/>
              </a:rPr>
            </a:br>
            <a:br>
              <a:rPr lang="en-US" altLang="zh-CN" sz="4800" b="1" smtClean="0">
                <a:ea typeface="宋体" panose="02010600030101010101" pitchFamily="2" charset="-122"/>
              </a:rPr>
            </a:br>
            <a:r>
              <a:rPr lang="en-US" altLang="zh-CN" sz="4800" b="1" smtClean="0">
                <a:ea typeface="宋体" panose="02010600030101010101" pitchFamily="2" charset="-122"/>
              </a:rPr>
              <a:t> </a:t>
            </a:r>
            <a:r>
              <a:rPr lang="en-US" altLang="zh-CN" b="1" smtClean="0">
                <a:ea typeface="宋体" panose="02010600030101010101" pitchFamily="2" charset="-122"/>
              </a:rPr>
              <a:t> </a:t>
            </a:r>
            <a:r>
              <a:rPr lang="zh-CN" altLang="en-US" sz="3200" b="1">
                <a:sym typeface="+mn-ea"/>
              </a:rPr>
              <a:t>阅读书中美国神童赛达斯的故事，思考下面问题：</a:t>
            </a:r>
            <a:br>
              <a:rPr lang="zh-CN" altLang="en-US" sz="3200"/>
            </a:br>
            <a:r>
              <a:rPr lang="zh-CN" altLang="en-US" sz="3200">
                <a:sym typeface="+mn-ea"/>
              </a:rPr>
              <a:t>    </a:t>
            </a:r>
            <a:r>
              <a:rPr lang="en-US" altLang="zh-CN" sz="3200">
                <a:sym typeface="+mn-ea"/>
              </a:rPr>
              <a:t>1.</a:t>
            </a:r>
            <a:r>
              <a:rPr lang="zh-CN" altLang="en-US" sz="3200">
                <a:sym typeface="+mn-ea"/>
              </a:rPr>
              <a:t>曾经名噪一时的神童最后为什么变成了普通的店员？</a:t>
            </a:r>
            <a:br>
              <a:rPr lang="zh-CN" altLang="en-US" sz="3200"/>
            </a:br>
            <a:r>
              <a:rPr lang="zh-CN" altLang="en-US" sz="3200">
                <a:sym typeface="+mn-ea"/>
              </a:rPr>
              <a:t>    </a:t>
            </a:r>
            <a:r>
              <a:rPr lang="en-US" altLang="zh-CN" sz="3200">
                <a:sym typeface="+mn-ea"/>
              </a:rPr>
              <a:t>2.</a:t>
            </a:r>
            <a:r>
              <a:rPr lang="zh-CN" altLang="en-US" sz="3200">
                <a:sym typeface="+mn-ea"/>
              </a:rPr>
              <a:t>案例中这位父亲的教育存在什么问题？</a:t>
            </a:r>
            <a:br>
              <a:rPr lang="zh-CN" altLang="en-US" sz="3200">
                <a:sym typeface="+mn-ea"/>
              </a:rPr>
            </a:br>
            <a:r>
              <a:rPr lang="zh-CN" altLang="en-US" sz="3200">
                <a:sym typeface="+mn-ea"/>
              </a:rPr>
              <a:t>    </a:t>
            </a:r>
            <a:r>
              <a:rPr lang="en-US" altLang="zh-CN" sz="3200">
                <a:sym typeface="+mn-ea"/>
              </a:rPr>
              <a:t>3.</a:t>
            </a:r>
            <a:r>
              <a:rPr lang="zh-CN" altLang="en-US" sz="3200">
                <a:ea typeface="宋体" panose="02010600030101010101" pitchFamily="2" charset="-122"/>
                <a:sym typeface="+mn-ea"/>
              </a:rPr>
              <a:t>我们要将孩子培养成什么样的人？</a:t>
            </a:r>
            <a:br>
              <a:rPr lang="zh-CN" altLang="en-US" sz="5400"/>
            </a:br>
            <a:endParaRPr lang="zh-CN" altLang="en-US" sz="5400" smtClean="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4125" y="3280410"/>
            <a:ext cx="2047875" cy="28575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61125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  幼儿园全面发展教育概述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93" name="Rectangle 17"/>
          <p:cNvSpPr/>
          <p:nvPr/>
        </p:nvSpPr>
        <p:spPr>
          <a:xfrm rot="3419336">
            <a:off x="3600450" y="239077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94" name="Text Box 18"/>
          <p:cNvSpPr txBox="1"/>
          <p:nvPr/>
        </p:nvSpPr>
        <p:spPr>
          <a:xfrm>
            <a:off x="3815239" y="253712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4673405" y="3790316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全面发展教育的意义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3734435" y="379061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4684835" y="2569846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4000" b="1" dirty="0">
                <a:latin typeface="Arial" panose="020B0604020202020204" pitchFamily="34" charset="0"/>
                <a:ea typeface="全新硬笔隶书简"/>
              </a:rPr>
              <a:t>全面发展教育的含义</a:t>
            </a:r>
            <a:endParaRPr lang="zh-CN" altLang="zh-CN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075" name="Line 13"/>
          <p:cNvSpPr/>
          <p:nvPr/>
        </p:nvSpPr>
        <p:spPr>
          <a:xfrm>
            <a:off x="3916045" y="3276600"/>
            <a:ext cx="554228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5" name="Line 13"/>
          <p:cNvSpPr/>
          <p:nvPr/>
        </p:nvSpPr>
        <p:spPr>
          <a:xfrm>
            <a:off x="3963035" y="450342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8628" name="Rectangle 20"/>
          <p:cNvSpPr>
            <a:spLocks noChangeArrowheads="1"/>
          </p:cNvSpPr>
          <p:nvPr/>
        </p:nvSpPr>
        <p:spPr bwMode="auto">
          <a:xfrm rot="3419336">
            <a:off x="3528695" y="358140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3795554" y="373092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61125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  幼儿园全面发展教育概述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8295" y="1210945"/>
            <a:ext cx="8331835" cy="4599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spcAft>
                <a:spcPts val="600"/>
              </a:spcAft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一、全面发展教育的含义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幼儿园全面发展教育是指以幼儿身心发展的现实与可能为前提，以促进幼儿在体、智、德、美诸方面全面和谐发展为宗旨，根据国家的学前教育目标和任务，结合社会的需求和学前儿童身心发展规律而专门设计的，有目的、有计划加以实施的，着眼于培养幼儿基本素质的教育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3397885"/>
            <a:ext cx="557212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61125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  幼儿园全面发展教育概述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2080" y="1761490"/>
            <a:ext cx="8599170" cy="2138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spcAft>
                <a:spcPts val="600"/>
              </a:spcAft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对全面发展教育内涵的理解：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德、智、体、美诸方面全面、和谐的发展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  <a:spcAft>
                <a:spcPts val="600"/>
              </a:spcAft>
              <a:buClrTx/>
              <a:buSzTx/>
              <a:buFontTx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2.重点突出，因材施教，有个性的发展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61125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  幼儿园全面发展教育概述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270" y="1160145"/>
            <a:ext cx="10092055" cy="4846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spcAft>
                <a:spcPts val="1200"/>
              </a:spcAft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二、幼儿园全面发展的意义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1、体育能促进幼儿身体正常发育，全面增强体质，并为幼儿    其他方面的发展奠定良好的基础。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2、智育可以满足幼儿认知的需要，促进幼儿智力发展，并为以后的学习打下良好的而知识和智力基础。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3、德育可以帮助幼儿适应社会生活，促进个性品质的健康发展。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4、美育可以陶冶幼儿的心灵，促进其审美能力和智力的发展。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32677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体育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905" y="1873250"/>
            <a:ext cx="5034915" cy="3333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510" y="1866900"/>
            <a:ext cx="4452620" cy="33394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1.xml><?xml version="1.0" encoding="utf-8"?>
<p:tagLst xmlns:p="http://schemas.openxmlformats.org/presentationml/2006/main">
  <p:tag name="REFSHAPE" val="127969500"/>
</p:tagLst>
</file>

<file path=ppt/tags/tag12.xml><?xml version="1.0" encoding="utf-8"?>
<p:tagLst xmlns:p="http://schemas.openxmlformats.org/presentationml/2006/main">
  <p:tag name="REFSHAPE" val="127968684"/>
</p:tagLst>
</file>

<file path=ppt/tags/tag1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REFSHAPE" val="127969500"/>
</p:tagLst>
</file>

<file path=ppt/tags/tag9.xml><?xml version="1.0" encoding="utf-8"?>
<p:tagLst xmlns:p="http://schemas.openxmlformats.org/presentationml/2006/main">
  <p:tag name="REFSHAPE" val="127968684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2898</Words>
  <Application>WPS 演示</Application>
  <PresentationFormat>宽屏</PresentationFormat>
  <Paragraphs>307</Paragraphs>
  <Slides>39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Wingdings</vt:lpstr>
      <vt:lpstr>黑体</vt:lpstr>
      <vt:lpstr>微软雅黑</vt:lpstr>
      <vt:lpstr>楷体</vt:lpstr>
      <vt:lpstr>Segoe Print</vt:lpstr>
      <vt:lpstr>华文仿宋</vt:lpstr>
      <vt:lpstr>Calibri</vt:lpstr>
      <vt:lpstr>全新硬笔隶书简</vt:lpstr>
      <vt:lpstr>隶书</vt:lpstr>
      <vt:lpstr>Arial Unicode MS</vt:lpstr>
      <vt:lpstr>Office 主题</vt:lpstr>
      <vt:lpstr>Nature Illustration 16x9</vt:lpstr>
      <vt:lpstr>1_Office 主题</vt:lpstr>
      <vt:lpstr>项目四  幼儿园全面发展教育</vt:lpstr>
      <vt:lpstr>PowerPoint 演示文稿</vt:lpstr>
      <vt:lpstr>PowerPoint 演示文稿</vt:lpstr>
      <vt:lpstr>          阅读书中美国神童赛达斯的故事，思考下面问题：     1.曾经名噪一时的神童最后为什么变成了普通的店员？     2.案例中这位父亲的教育存在什么问题？     3.我们要将孩子培养成什么样的人？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思考题    1.幼儿体育的目标是什么？实施幼儿体育时应注意些什么？ 2.简述幼儿智育的内容及实施途径？ 3.幼儿德育的内容包括那些？德育的实施途径有哪些？ 4.幼儿美育目标及意义？ 5.如何理解幼儿的全面发展教育。</vt:lpstr>
      <vt:lpstr>谢 谢 观 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吹空调吃泡面</cp:lastModifiedBy>
  <cp:revision>117</cp:revision>
  <dcterms:created xsi:type="dcterms:W3CDTF">2018-03-01T02:03:00Z</dcterms:created>
  <dcterms:modified xsi:type="dcterms:W3CDTF">2021-01-28T07:14:56Z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